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3"/>
  </p:notesMasterIdLst>
  <p:sldIdLst>
    <p:sldId id="256" r:id="rId2"/>
    <p:sldId id="305" r:id="rId3"/>
    <p:sldId id="323" r:id="rId4"/>
    <p:sldId id="320" r:id="rId5"/>
    <p:sldId id="321" r:id="rId6"/>
    <p:sldId id="322" r:id="rId7"/>
    <p:sldId id="324" r:id="rId8"/>
    <p:sldId id="325" r:id="rId9"/>
    <p:sldId id="327" r:id="rId10"/>
    <p:sldId id="326" r:id="rId11"/>
    <p:sldId id="257" r:id="rId12"/>
    <p:sldId id="258" r:id="rId13"/>
    <p:sldId id="276" r:id="rId14"/>
    <p:sldId id="306" r:id="rId15"/>
    <p:sldId id="313" r:id="rId16"/>
    <p:sldId id="312" r:id="rId17"/>
    <p:sldId id="307" r:id="rId18"/>
    <p:sldId id="314" r:id="rId19"/>
    <p:sldId id="309" r:id="rId20"/>
    <p:sldId id="311" r:id="rId21"/>
    <p:sldId id="3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0" autoAdjust="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outlineViewPr>
    <p:cViewPr>
      <p:scale>
        <a:sx n="33" d="100"/>
        <a:sy n="33" d="100"/>
      </p:scale>
      <p:origin x="0" y="-57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F0458-249D-47AF-9527-923AFFC36134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BA21D-245F-47DF-A20F-97CC4D62DD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54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BA21D-245F-47DF-A20F-97CC4D62DD69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214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BA21D-245F-47DF-A20F-97CC4D62DD69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9561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BA21D-245F-47DF-A20F-97CC4D62DD69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7272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BA21D-245F-47DF-A20F-97CC4D62DD69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4218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BA21D-245F-47DF-A20F-97CC4D62DD69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7688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BA21D-245F-47DF-A20F-97CC4D62DD69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743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BA21D-245F-47DF-A20F-97CC4D62DD69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3658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BA21D-245F-47DF-A20F-97CC4D62DD69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5186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BA21D-245F-47DF-A20F-97CC4D62DD69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33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BA21D-245F-47DF-A20F-97CC4D62DD69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332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BA21D-245F-47DF-A20F-97CC4D62DD69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376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BA21D-245F-47DF-A20F-97CC4D62DD69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513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BA21D-245F-47DF-A20F-97CC4D62DD69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5702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BA21D-245F-47DF-A20F-97CC4D62DD69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607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BA21D-245F-47DF-A20F-97CC4D62DD69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8601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BA21D-245F-47DF-A20F-97CC4D62DD69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3499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BA21D-245F-47DF-A20F-97CC4D62DD69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586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124A-5096-4CF9-A903-364DE4FFA6DE}" type="datetime1">
              <a:rPr lang="tr-TR" smtClean="0"/>
              <a:t>21.04.2025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17388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124A-5096-4CF9-A903-364DE4FFA6DE}" type="datetime1">
              <a:rPr lang="tr-TR" smtClean="0"/>
              <a:t>21.04.2025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20291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124A-5096-4CF9-A903-364DE4FFA6DE}" type="datetime1">
              <a:rPr lang="tr-TR" smtClean="0"/>
              <a:t>21.04.2025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65702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124A-5096-4CF9-A903-364DE4FFA6DE}" type="datetime1">
              <a:rPr lang="tr-TR" smtClean="0"/>
              <a:t>21.04.2025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7183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124A-5096-4CF9-A903-364DE4FFA6DE}" type="datetime1">
              <a:rPr lang="tr-TR" smtClean="0"/>
              <a:t>21.04.2025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06649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124A-5096-4CF9-A903-364DE4FFA6DE}" type="datetime1">
              <a:rPr lang="tr-TR" smtClean="0"/>
              <a:t>21.04.2025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71306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124A-5096-4CF9-A903-364DE4FFA6DE}" type="datetime1">
              <a:rPr lang="tr-TR" smtClean="0"/>
              <a:t>21.04.2025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38999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124A-5096-4CF9-A903-364DE4FFA6DE}" type="datetime1">
              <a:rPr lang="tr-TR" smtClean="0"/>
              <a:t>21.04.2025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86386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124A-5096-4CF9-A903-364DE4FFA6DE}" type="datetime1">
              <a:rPr lang="tr-TR" smtClean="0"/>
              <a:t>21.04.2025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84526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124A-5096-4CF9-A903-364DE4FFA6DE}" type="datetime1">
              <a:rPr lang="tr-TR" smtClean="0"/>
              <a:t>21.04.2025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889116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124A-5096-4CF9-A903-364DE4FFA6DE}" type="datetime1">
              <a:rPr lang="tr-TR" smtClean="0"/>
              <a:t>21.04.2025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400984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3124A-5096-4CF9-A903-364DE4FFA6DE}" type="datetime1">
              <a:rPr lang="tr-TR" smtClean="0"/>
              <a:t>21.04.2025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33AD8-B448-4E52-B9AD-14CC3B5AFA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61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to@cankaya.edu.t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to.cankaya.edu.t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35033" y="1673352"/>
            <a:ext cx="11388436" cy="3566160"/>
          </a:xfrm>
        </p:spPr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Girişimcilik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ilgilendirme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unumu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855533"/>
          </a:xfrm>
        </p:spPr>
        <p:txBody>
          <a:bodyPr>
            <a:normAutofit/>
          </a:bodyPr>
          <a:lstStyle/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r>
              <a:rPr lang="en-US" b="1" dirty="0" smtClean="0"/>
              <a:t>21 Nisan </a:t>
            </a:r>
            <a:r>
              <a:rPr lang="tr-TR" b="1" dirty="0" smtClean="0"/>
              <a:t>202</a:t>
            </a:r>
            <a:r>
              <a:rPr lang="en-US" b="1" dirty="0" smtClean="0"/>
              <a:t>5</a:t>
            </a:r>
          </a:p>
          <a:p>
            <a:pPr algn="ctr"/>
            <a:r>
              <a:rPr lang="en-US" b="1" dirty="0" smtClean="0"/>
              <a:t>Prof. Dr. Can </a:t>
            </a:r>
            <a:r>
              <a:rPr lang="en-US" b="1" dirty="0" err="1" smtClean="0"/>
              <a:t>Çoğun</a:t>
            </a:r>
            <a:endParaRPr lang="tr-TR" b="1" dirty="0"/>
          </a:p>
        </p:txBody>
      </p:sp>
      <p:pic>
        <p:nvPicPr>
          <p:cNvPr id="6" name="Picture 2" descr="teknoloji_transf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9"/>
          <a:stretch/>
        </p:blipFill>
        <p:spPr bwMode="auto">
          <a:xfrm>
            <a:off x="8636350" y="4240952"/>
            <a:ext cx="3187119" cy="20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3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27" y="88034"/>
            <a:ext cx="11323782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1512–TÜBİTAK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Girişimcilik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Destek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Programı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527" y="1413597"/>
            <a:ext cx="11434618" cy="52273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Destek</a:t>
            </a:r>
            <a:r>
              <a:rPr lang="en-US" b="1" dirty="0" smtClean="0"/>
              <a:t> </a:t>
            </a:r>
            <a:r>
              <a:rPr lang="en-US" b="1" dirty="0" err="1" smtClean="0"/>
              <a:t>Miktarı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 err="1"/>
              <a:t>Aşama</a:t>
            </a:r>
            <a:r>
              <a:rPr lang="en-US" b="1" dirty="0"/>
              <a:t> 1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TÜBİTAK </a:t>
            </a:r>
            <a:r>
              <a:rPr lang="en-US" dirty="0" err="1"/>
              <a:t>Yenilik</a:t>
            </a:r>
            <a:r>
              <a:rPr lang="en-US" dirty="0"/>
              <a:t> ve </a:t>
            </a:r>
            <a:r>
              <a:rPr lang="en-US" dirty="0" err="1"/>
              <a:t>Girişimcilik</a:t>
            </a:r>
            <a:r>
              <a:rPr lang="en-US" dirty="0"/>
              <a:t> </a:t>
            </a:r>
            <a:r>
              <a:rPr lang="en-US" dirty="0" err="1"/>
              <a:t>Alanlarında</a:t>
            </a:r>
            <a:r>
              <a:rPr lang="en-US" dirty="0"/>
              <a:t> </a:t>
            </a:r>
            <a:r>
              <a:rPr lang="en-US" dirty="0" err="1"/>
              <a:t>Kapasite</a:t>
            </a:r>
            <a:r>
              <a:rPr lang="en-US" dirty="0"/>
              <a:t> </a:t>
            </a:r>
            <a:r>
              <a:rPr lang="en-US" dirty="0" err="1"/>
              <a:t>Artırılmasına</a:t>
            </a:r>
            <a:r>
              <a:rPr lang="en-US" dirty="0"/>
              <a:t> </a:t>
            </a:r>
            <a:r>
              <a:rPr lang="en-US" dirty="0" err="1"/>
              <a:t>Yönelik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Programı</a:t>
            </a:r>
            <a:r>
              <a:rPr lang="en-US" dirty="0"/>
              <a:t> </a:t>
            </a:r>
            <a:r>
              <a:rPr lang="en-US" dirty="0" err="1"/>
              <a:t>hükümleri</a:t>
            </a:r>
            <a:r>
              <a:rPr lang="en-US" dirty="0"/>
              <a:t> </a:t>
            </a:r>
            <a:r>
              <a:rPr lang="en-US" dirty="0" err="1"/>
              <a:t>geçerli</a:t>
            </a:r>
            <a:r>
              <a:rPr lang="en-US" dirty="0"/>
              <a:t> </a:t>
            </a:r>
            <a:r>
              <a:rPr lang="en-US" dirty="0" err="1"/>
              <a:t>olup</a:t>
            </a:r>
            <a:r>
              <a:rPr lang="en-US" dirty="0"/>
              <a:t> </a:t>
            </a:r>
            <a:r>
              <a:rPr lang="en-US" dirty="0" err="1"/>
              <a:t>uygulayıcı</a:t>
            </a:r>
            <a:r>
              <a:rPr lang="en-US" dirty="0"/>
              <a:t> </a:t>
            </a:r>
            <a:r>
              <a:rPr lang="en-US" dirty="0" err="1"/>
              <a:t>kuruluşlara</a:t>
            </a:r>
            <a:r>
              <a:rPr lang="en-US" dirty="0"/>
              <a:t> </a:t>
            </a:r>
            <a:r>
              <a:rPr lang="en-US" dirty="0" err="1"/>
              <a:t>sağlanacak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tutarı</a:t>
            </a:r>
            <a:r>
              <a:rPr lang="en-US" dirty="0"/>
              <a:t> ve </a:t>
            </a:r>
            <a:r>
              <a:rPr lang="en-US" dirty="0" err="1"/>
              <a:t>içeriği</a:t>
            </a:r>
            <a:r>
              <a:rPr lang="en-US" dirty="0"/>
              <a:t> </a:t>
            </a:r>
            <a:r>
              <a:rPr lang="en-US" dirty="0" err="1"/>
              <a:t>uygulayıcı</a:t>
            </a:r>
            <a:r>
              <a:rPr lang="en-US" dirty="0"/>
              <a:t> </a:t>
            </a:r>
            <a:r>
              <a:rPr lang="en-US" dirty="0" err="1"/>
              <a:t>kuruluş</a:t>
            </a:r>
            <a:r>
              <a:rPr lang="en-US" dirty="0"/>
              <a:t> </a:t>
            </a:r>
            <a:r>
              <a:rPr lang="en-US" dirty="0" err="1"/>
              <a:t>belirleme</a:t>
            </a:r>
            <a:r>
              <a:rPr lang="en-US" dirty="0"/>
              <a:t> </a:t>
            </a:r>
            <a:r>
              <a:rPr lang="en-US" dirty="0" err="1"/>
              <a:t>çağrısında</a:t>
            </a:r>
            <a:r>
              <a:rPr lang="en-US" dirty="0"/>
              <a:t> </a:t>
            </a:r>
            <a:r>
              <a:rPr lang="en-US" dirty="0" err="1"/>
              <a:t>belirtilir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 err="1"/>
              <a:t>Aşama</a:t>
            </a:r>
            <a:r>
              <a:rPr lang="en-US" b="1" dirty="0"/>
              <a:t> 2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; </a:t>
            </a:r>
            <a:r>
              <a:rPr lang="en-US" dirty="0" err="1"/>
              <a:t>girişimcilik</a:t>
            </a:r>
            <a:r>
              <a:rPr lang="en-US" dirty="0"/>
              <a:t> </a:t>
            </a:r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desteği</a:t>
            </a:r>
            <a:r>
              <a:rPr lang="en-US" dirty="0"/>
              <a:t> </a:t>
            </a:r>
            <a:r>
              <a:rPr lang="en-US" u="sng" dirty="0" err="1"/>
              <a:t>en</a:t>
            </a:r>
            <a:r>
              <a:rPr lang="en-US" u="sng" dirty="0"/>
              <a:t> </a:t>
            </a:r>
            <a:r>
              <a:rPr lang="en-US" u="sng" dirty="0" err="1"/>
              <a:t>fazla</a:t>
            </a:r>
            <a:r>
              <a:rPr lang="en-US" u="sng" dirty="0"/>
              <a:t> </a:t>
            </a:r>
            <a:r>
              <a:rPr lang="en-US" u="sng" dirty="0" err="1"/>
              <a:t>dokuz</a:t>
            </a:r>
            <a:r>
              <a:rPr lang="en-US" u="sng" dirty="0"/>
              <a:t> </a:t>
            </a:r>
            <a:r>
              <a:rPr lang="en-US" u="sng" dirty="0" err="1"/>
              <a:t>yüz</a:t>
            </a:r>
            <a:r>
              <a:rPr lang="en-US" u="sng" dirty="0"/>
              <a:t> bin (900.000) </a:t>
            </a:r>
            <a:r>
              <a:rPr lang="en-US" dirty="0" err="1"/>
              <a:t>TL’dir</a:t>
            </a:r>
            <a:r>
              <a:rPr lang="en-US" dirty="0"/>
              <a:t>. </a:t>
            </a:r>
            <a:r>
              <a:rPr lang="en-US" dirty="0" err="1"/>
              <a:t>Desteğin</a:t>
            </a:r>
            <a:r>
              <a:rPr lang="en-US" dirty="0"/>
              <a:t> </a:t>
            </a:r>
            <a:r>
              <a:rPr lang="en-US" dirty="0" err="1"/>
              <a:t>veriliş</a:t>
            </a:r>
            <a:r>
              <a:rPr lang="en-US" dirty="0"/>
              <a:t> </a:t>
            </a:r>
            <a:r>
              <a:rPr lang="en-US" dirty="0" err="1"/>
              <a:t>şekli</a:t>
            </a:r>
            <a:r>
              <a:rPr lang="en-US" dirty="0"/>
              <a:t> </a:t>
            </a:r>
            <a:r>
              <a:rPr lang="en-US" dirty="0" err="1"/>
              <a:t>açılan</a:t>
            </a:r>
            <a:r>
              <a:rPr lang="en-US" dirty="0"/>
              <a:t> </a:t>
            </a:r>
            <a:r>
              <a:rPr lang="en-US" dirty="0" err="1"/>
              <a:t>çağrılarda</a:t>
            </a:r>
            <a:r>
              <a:rPr lang="en-US" dirty="0"/>
              <a:t> </a:t>
            </a:r>
            <a:r>
              <a:rPr lang="en-US" dirty="0" err="1" smtClean="0"/>
              <a:t>belirtilir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 err="1"/>
              <a:t>Aşama</a:t>
            </a:r>
            <a:r>
              <a:rPr lang="en-US" b="1" dirty="0"/>
              <a:t> 3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; TÜBİTAK KOBİ </a:t>
            </a:r>
            <a:r>
              <a:rPr lang="en-US" dirty="0" err="1"/>
              <a:t>Ar</a:t>
            </a:r>
            <a:r>
              <a:rPr lang="en-US" dirty="0"/>
              <a:t>-Ge </a:t>
            </a:r>
            <a:r>
              <a:rPr lang="en-US" dirty="0" err="1"/>
              <a:t>Başlangıç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Programı</a:t>
            </a:r>
            <a:r>
              <a:rPr lang="en-US" dirty="0"/>
              <a:t> </a:t>
            </a:r>
            <a:r>
              <a:rPr lang="en-US" dirty="0" err="1"/>
              <a:t>hükümleri</a:t>
            </a:r>
            <a:r>
              <a:rPr lang="en-US" dirty="0"/>
              <a:t> </a:t>
            </a:r>
            <a:r>
              <a:rPr lang="en-US" dirty="0" err="1"/>
              <a:t>geçerlidir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sz="45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389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6400" y="615367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Teknoloji Transfer Ofisleri (TTO)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6400" y="2657375"/>
            <a:ext cx="11268364" cy="3591647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/>
              <a:t>Teknoloji transferi</a:t>
            </a:r>
            <a:r>
              <a:rPr lang="tr-TR" dirty="0"/>
              <a:t>, fikir ve tekniklerin bir yerde geliştirilip, geliştirildiği yerde veya başka bir yerde uygulamaya </a:t>
            </a:r>
            <a:r>
              <a:rPr lang="tr-TR" dirty="0" smtClean="0"/>
              <a:t>aktarıldığı süreç</a:t>
            </a:r>
            <a:r>
              <a:rPr lang="en-US" dirty="0" err="1" smtClean="0"/>
              <a:t>tir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endParaRPr lang="en-US" dirty="0" smtClean="0"/>
          </a:p>
          <a:p>
            <a:pPr marL="0" indent="0" algn="just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dirty="0"/>
              <a:t>Teknoloji Transfer Ofisleri (TTO); </a:t>
            </a:r>
            <a:r>
              <a:rPr lang="tr-TR" u="sng" dirty="0">
                <a:solidFill>
                  <a:schemeClr val="tx1"/>
                </a:solidFill>
              </a:rPr>
              <a:t>akademik </a:t>
            </a:r>
            <a:r>
              <a:rPr lang="tr-TR" u="sng" dirty="0"/>
              <a:t>araştırma sonuçlarının </a:t>
            </a:r>
            <a:r>
              <a:rPr lang="tr-TR" u="sng" dirty="0" smtClean="0"/>
              <a:t>hızlı </a:t>
            </a:r>
            <a:r>
              <a:rPr lang="tr-TR" u="sng" dirty="0"/>
              <a:t>şekilde </a:t>
            </a:r>
            <a:r>
              <a:rPr lang="tr-TR" u="sng" dirty="0" smtClean="0"/>
              <a:t>ticarileşmesin</a:t>
            </a:r>
            <a:r>
              <a:rPr lang="en-US" u="sng" dirty="0" smtClean="0"/>
              <a:t>in </a:t>
            </a:r>
            <a:r>
              <a:rPr lang="en-US" u="sng" dirty="0" err="1" smtClean="0"/>
              <a:t>sağlanması</a:t>
            </a:r>
            <a:r>
              <a:rPr lang="en-US" u="sng" dirty="0" smtClean="0"/>
              <a:t> </a:t>
            </a:r>
            <a:r>
              <a:rPr lang="en-US" u="sng" dirty="0" err="1" smtClean="0"/>
              <a:t>için</a:t>
            </a:r>
            <a:r>
              <a:rPr lang="en-US" u="sng" dirty="0" smtClean="0"/>
              <a:t> </a:t>
            </a:r>
            <a:r>
              <a:rPr lang="en-US" dirty="0" err="1" smtClean="0"/>
              <a:t>çalışan</a:t>
            </a:r>
            <a:r>
              <a:rPr lang="en-US" dirty="0" smtClean="0"/>
              <a:t> </a:t>
            </a:r>
            <a:r>
              <a:rPr lang="en-US" dirty="0" err="1" smtClean="0"/>
              <a:t>kuruluş</a:t>
            </a:r>
            <a:r>
              <a:rPr lang="tr-TR" dirty="0" smtClean="0"/>
              <a:t>lardır</a:t>
            </a:r>
            <a:r>
              <a:rPr lang="tr-TR" dirty="0"/>
              <a:t>.  Üniversiteler, araştırma merkezleri, özel sektör arasında; </a:t>
            </a:r>
            <a:r>
              <a:rPr lang="tr-TR" dirty="0">
                <a:solidFill>
                  <a:srgbClr val="FF0000"/>
                </a:solidFill>
              </a:rPr>
              <a:t>araştırmacılar</a:t>
            </a:r>
            <a:r>
              <a:rPr lang="tr-TR" dirty="0"/>
              <a:t> ile </a:t>
            </a:r>
            <a:r>
              <a:rPr lang="tr-TR" dirty="0">
                <a:solidFill>
                  <a:srgbClr val="FF0000"/>
                </a:solidFill>
              </a:rPr>
              <a:t>girişimciler</a:t>
            </a:r>
            <a:r>
              <a:rPr lang="tr-TR" dirty="0">
                <a:solidFill>
                  <a:schemeClr val="tx1"/>
                </a:solidFill>
              </a:rPr>
              <a:t>,</a:t>
            </a:r>
            <a:r>
              <a:rPr lang="tr-TR" dirty="0">
                <a:solidFill>
                  <a:srgbClr val="FF0000"/>
                </a:solidFill>
              </a:rPr>
              <a:t> yatırımcılar</a:t>
            </a:r>
            <a:r>
              <a:rPr lang="tr-TR" dirty="0">
                <a:solidFill>
                  <a:schemeClr val="tx1"/>
                </a:solidFill>
              </a:rPr>
              <a:t> ve </a:t>
            </a:r>
            <a:r>
              <a:rPr lang="tr-TR" dirty="0">
                <a:solidFill>
                  <a:srgbClr val="FF0000"/>
                </a:solidFill>
              </a:rPr>
              <a:t>sanayiciler </a:t>
            </a:r>
            <a:r>
              <a:rPr lang="en-US" dirty="0" err="1" smtClean="0"/>
              <a:t>arasındaki</a:t>
            </a:r>
            <a:r>
              <a:rPr lang="tr-TR" dirty="0" smtClean="0"/>
              <a:t> </a:t>
            </a:r>
            <a:r>
              <a:rPr lang="tr-TR" dirty="0"/>
              <a:t>bağlantıları </a:t>
            </a:r>
            <a:r>
              <a:rPr lang="tr-TR" dirty="0" smtClean="0"/>
              <a:t>sağla</a:t>
            </a:r>
            <a:r>
              <a:rPr lang="en-US" dirty="0" smtClean="0"/>
              <a:t>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z="1500" smtClean="0"/>
              <a:t>11</a:t>
            </a:fld>
            <a:endParaRPr lang="tr-TR" sz="1500" dirty="0"/>
          </a:p>
        </p:txBody>
      </p:sp>
      <p:pic>
        <p:nvPicPr>
          <p:cNvPr id="1026" name="Picture 2" descr="teknoloji_transf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9"/>
          <a:stretch/>
        </p:blipFill>
        <p:spPr bwMode="auto">
          <a:xfrm>
            <a:off x="8610599" y="60702"/>
            <a:ext cx="3187119" cy="20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8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2971" y="258398"/>
            <a:ext cx="10515600" cy="1588875"/>
          </a:xfrm>
        </p:spPr>
        <p:txBody>
          <a:bodyPr>
            <a:norm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Çankaya Üniversitesi TTO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/>
              <a:t> 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200" dirty="0" smtClean="0"/>
              <a:t>(</a:t>
            </a:r>
            <a:r>
              <a:rPr lang="en-US" sz="2200" b="1" dirty="0" err="1" smtClean="0"/>
              <a:t>Hukuk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Fakültesi</a:t>
            </a:r>
            <a:r>
              <a:rPr lang="en-US" sz="2200" b="1" dirty="0" smtClean="0"/>
              <a:t> 3. Kat,</a:t>
            </a:r>
            <a:r>
              <a:rPr lang="en-US" sz="2200" dirty="0" smtClean="0"/>
              <a:t> </a:t>
            </a:r>
            <a:r>
              <a:rPr lang="tr-TR" sz="2200" dirty="0"/>
              <a:t>Tel: 0312 233 78 </a:t>
            </a:r>
            <a:r>
              <a:rPr lang="tr-TR" sz="2200" dirty="0" smtClean="0"/>
              <a:t>60</a:t>
            </a:r>
            <a:r>
              <a:rPr lang="en-US" sz="2200" dirty="0" smtClean="0"/>
              <a:t>, </a:t>
            </a:r>
            <a:r>
              <a:rPr lang="tr-TR" sz="2200" dirty="0" smtClean="0">
                <a:hlinkClick r:id="rId3"/>
              </a:rPr>
              <a:t>tto@cankaya.edu.tr</a:t>
            </a:r>
            <a:r>
              <a:rPr lang="en-US" sz="2200" dirty="0" smtClean="0"/>
              <a:t>, </a:t>
            </a:r>
            <a:r>
              <a:rPr lang="tr-TR" sz="2200" dirty="0" smtClean="0">
                <a:hlinkClick r:id="rId4"/>
              </a:rPr>
              <a:t>www.tto.cankaya.edu.tr</a:t>
            </a:r>
            <a:r>
              <a:rPr lang="en-US" sz="2200" dirty="0" smtClean="0"/>
              <a:t>) </a:t>
            </a:r>
            <a:endParaRPr lang="tr-T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2971" y="2082724"/>
            <a:ext cx="11462328" cy="34406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/>
              <a:t>Hizmet Kapsamı</a:t>
            </a:r>
            <a:r>
              <a:rPr lang="tr-TR" b="1" dirty="0" smtClean="0"/>
              <a:t>:</a:t>
            </a:r>
            <a:endParaRPr lang="tr-TR" alt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dirty="0"/>
              <a:t>Üniversite-Sanayi Arasında </a:t>
            </a:r>
            <a:r>
              <a:rPr lang="tr-TR" altLang="tr-TR" u="sng" dirty="0"/>
              <a:t>Teknoloji Transferi ile Ar-Ge ve Ürün Geliştirme</a:t>
            </a:r>
            <a:r>
              <a:rPr lang="tr-TR" altLang="tr-TR" dirty="0" smtClean="0"/>
              <a:t>,</a:t>
            </a:r>
            <a:endParaRPr lang="tr-TR" alt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u="sng" dirty="0"/>
              <a:t>Ulusal ve Uluslararası Fonlardan </a:t>
            </a:r>
            <a:r>
              <a:rPr lang="tr-TR" altLang="tr-TR" dirty="0"/>
              <a:t>Yararlanmaya Yönelik </a:t>
            </a:r>
            <a:r>
              <a:rPr lang="tr-TR" altLang="tr-TR" b="1" dirty="0"/>
              <a:t>Proje Geliştirme</a:t>
            </a:r>
            <a:r>
              <a:rPr lang="tr-TR" altLang="tr-TR" dirty="0" smtClean="0"/>
              <a:t>,</a:t>
            </a:r>
            <a:endParaRPr lang="tr-TR" alt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b="1" u="sng" dirty="0" smtClean="0"/>
              <a:t>Patent </a:t>
            </a:r>
            <a:r>
              <a:rPr lang="tr-TR" altLang="tr-TR" b="1" u="sng" dirty="0"/>
              <a:t>ve Diğer Fikri Mülkiyet </a:t>
            </a:r>
            <a:r>
              <a:rPr lang="tr-TR" altLang="tr-TR" u="sng" dirty="0"/>
              <a:t>Haklarıyla </a:t>
            </a:r>
            <a:r>
              <a:rPr lang="tr-TR" altLang="tr-TR" dirty="0"/>
              <a:t>İlgili Başvuru, Tescil, Lisanslama ve Ticarileştirme Konularında Destek</a:t>
            </a:r>
            <a:r>
              <a:rPr lang="tr-TR" altLang="tr-TR" dirty="0" smtClean="0"/>
              <a:t>,</a:t>
            </a:r>
            <a:endParaRPr lang="tr-TR" alt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dirty="0"/>
              <a:t>Yenilikçi Fikirlerin </a:t>
            </a:r>
            <a:r>
              <a:rPr lang="tr-TR" altLang="tr-TR" dirty="0" smtClean="0"/>
              <a:t>ulusal/uluslararası yatırımcılara sunulması.</a:t>
            </a:r>
            <a:endParaRPr lang="tr-TR" altLang="tr-TR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z="1500" smtClean="0"/>
              <a:t>12</a:t>
            </a:fld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35021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2262" y="182127"/>
            <a:ext cx="10058400" cy="891328"/>
          </a:xfrm>
        </p:spPr>
        <p:txBody>
          <a:bodyPr>
            <a:normAutofit/>
          </a:bodyPr>
          <a:lstStyle/>
          <a:p>
            <a:pPr algn="just"/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Modül 5: 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Şirketleşme ve Girişimcilik Hizmetleri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6254" y="1313600"/>
            <a:ext cx="8765310" cy="4879382"/>
          </a:xfrm>
        </p:spPr>
        <p:txBody>
          <a:bodyPr>
            <a:noAutofit/>
          </a:bodyPr>
          <a:lstStyle/>
          <a:p>
            <a:pPr algn="just" fontAlgn="base"/>
            <a:r>
              <a:rPr lang="en-US" dirty="0" smtClean="0"/>
              <a:t> </a:t>
            </a:r>
            <a:r>
              <a:rPr lang="en-US" dirty="0" err="1" smtClean="0"/>
              <a:t>Hizmetin</a:t>
            </a:r>
            <a:r>
              <a:rPr lang="tr-TR" dirty="0" smtClean="0"/>
              <a:t> amacı; Üniversite’de </a:t>
            </a:r>
            <a:r>
              <a:rPr lang="tr-TR" dirty="0"/>
              <a:t>ve Üniversite ile ilişkili paydaşlar arasında girişimcilik kültürünün oluşturulması, yaygınlaştırılması, girişimcilikle ilgili yeni programların oluşturulması ile girişimciliğin artırılması, </a:t>
            </a:r>
            <a:r>
              <a:rPr lang="tr-TR" b="1" u="sng" dirty="0"/>
              <a:t>Üniversite çıkışlı firma (Spin-Off)’ların</a:t>
            </a:r>
            <a:r>
              <a:rPr lang="tr-TR" b="1" dirty="0"/>
              <a:t> </a:t>
            </a:r>
            <a:r>
              <a:rPr lang="tr-TR" dirty="0"/>
              <a:t>kurulması ve teknoloji odaklı ürün geliştiren firmaların ortaya çıkmasını sağlamaktır.</a:t>
            </a:r>
          </a:p>
          <a:p>
            <a:pPr algn="just" fontAlgn="base"/>
            <a:r>
              <a:rPr lang="tr-TR" dirty="0"/>
              <a:t>Bu modülün hedef kitlesi ise </a:t>
            </a:r>
            <a:r>
              <a:rPr lang="tr-TR" u="sng" dirty="0"/>
              <a:t>Çankaya Üniversitesi akademisyenleri, </a:t>
            </a:r>
            <a:r>
              <a:rPr lang="tr-TR" b="1" u="sng" dirty="0"/>
              <a:t>mezunları ve öğrencileri</a:t>
            </a:r>
            <a:r>
              <a:rPr lang="tr-TR" u="sng" dirty="0"/>
              <a:t> ile Ar-Ge projesi ve yenilikçi fikri olan girişimciler, sanayiciler ve yatırımcılardır</a:t>
            </a:r>
            <a:r>
              <a:rPr lang="tr-TR" u="sng" dirty="0" smtClean="0"/>
              <a:t>.</a:t>
            </a:r>
            <a:endParaRPr lang="en-US" u="sng" dirty="0" smtClean="0"/>
          </a:p>
          <a:p>
            <a:pPr algn="just" fontAlgn="base"/>
            <a:r>
              <a:rPr lang="en-US" dirty="0" err="1" smtClean="0"/>
              <a:t>Firmalaşmış</a:t>
            </a:r>
            <a:r>
              <a:rPr lang="en-US" dirty="0" smtClean="0"/>
              <a:t> </a:t>
            </a:r>
            <a:r>
              <a:rPr lang="en-US" dirty="0" err="1" smtClean="0"/>
              <a:t>girişimciler</a:t>
            </a:r>
            <a:r>
              <a:rPr lang="en-US" dirty="0" smtClean="0"/>
              <a:t> </a:t>
            </a:r>
            <a:r>
              <a:rPr lang="en-US" b="1" dirty="0" smtClean="0"/>
              <a:t>BEEVENTURE KULUÇKA (</a:t>
            </a:r>
            <a:r>
              <a:rPr lang="en-US" b="1" dirty="0" err="1"/>
              <a:t>i</a:t>
            </a:r>
            <a:r>
              <a:rPr lang="en-US" b="1" dirty="0" err="1" smtClean="0"/>
              <a:t>nkübatör</a:t>
            </a:r>
            <a:r>
              <a:rPr lang="en-US" b="1" dirty="0" smtClean="0"/>
              <a:t>) </a:t>
            </a:r>
            <a:r>
              <a:rPr lang="en-US" b="1" dirty="0" err="1" smtClean="0"/>
              <a:t>Merkezini</a:t>
            </a:r>
            <a:r>
              <a:rPr lang="en-US" dirty="0" smtClean="0"/>
              <a:t>, </a:t>
            </a:r>
            <a:r>
              <a:rPr lang="en-US" dirty="0" err="1" smtClean="0"/>
              <a:t>öğrenci</a:t>
            </a:r>
            <a:r>
              <a:rPr lang="en-US" dirty="0" smtClean="0"/>
              <a:t> </a:t>
            </a:r>
            <a:r>
              <a:rPr lang="en-US" dirty="0" err="1" smtClean="0"/>
              <a:t>girişimciler</a:t>
            </a:r>
            <a:r>
              <a:rPr lang="en-US" dirty="0" smtClean="0"/>
              <a:t> </a:t>
            </a:r>
            <a:r>
              <a:rPr lang="en-US" b="1" dirty="0" smtClean="0"/>
              <a:t>ÖN-KULUÇKA </a:t>
            </a:r>
            <a:r>
              <a:rPr lang="en-US" b="1" dirty="0" err="1" smtClean="0"/>
              <a:t>Merkezini</a:t>
            </a:r>
            <a:r>
              <a:rPr lang="en-US" dirty="0" smtClean="0"/>
              <a:t> </a:t>
            </a:r>
            <a:r>
              <a:rPr lang="en-US" dirty="0" err="1" smtClean="0"/>
              <a:t>kullanmaktadırlar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z="1500" smtClean="0"/>
              <a:t>13</a:t>
            </a:fld>
            <a:endParaRPr lang="tr-TR" sz="1500" dirty="0"/>
          </a:p>
        </p:txBody>
      </p:sp>
      <p:pic>
        <p:nvPicPr>
          <p:cNvPr id="13314" name="Picture 2" descr="http://blog.readytomanage.com/wp-content/uploads/2012/06/entrepreneurship-entrepreneurialis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"/>
          <a:stretch/>
        </p:blipFill>
        <p:spPr bwMode="auto">
          <a:xfrm>
            <a:off x="9035751" y="790464"/>
            <a:ext cx="3050955" cy="177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8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6068" y="247705"/>
            <a:ext cx="10058400" cy="891328"/>
          </a:xfrm>
        </p:spPr>
        <p:txBody>
          <a:bodyPr>
            <a:normAutofit/>
          </a:bodyPr>
          <a:lstStyle/>
          <a:p>
            <a:pPr algn="just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Girişimcilik Destekleri 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4691" y="1139033"/>
            <a:ext cx="8224981" cy="5320752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tr-TR" sz="2400" b="1" dirty="0" smtClean="0"/>
              <a:t>TÜBİTAK 1</a:t>
            </a:r>
            <a:r>
              <a:rPr lang="en-US" sz="2400" b="1" dirty="0" smtClean="0"/>
              <a:t>512</a:t>
            </a:r>
            <a:r>
              <a:rPr lang="tr-TR" sz="2400" b="1" dirty="0" smtClean="0"/>
              <a:t> Girişimcilik Sertifika Programı</a:t>
            </a:r>
          </a:p>
          <a:p>
            <a:pPr algn="just" fontAlgn="base"/>
            <a:r>
              <a:rPr lang="tr-TR" sz="2400" dirty="0" smtClean="0">
                <a:solidFill>
                  <a:schemeClr val="tx1"/>
                </a:solidFill>
              </a:rPr>
              <a:t>TÜBİTAK </a:t>
            </a:r>
            <a:r>
              <a:rPr lang="tr-TR" sz="2400" dirty="0">
                <a:solidFill>
                  <a:schemeClr val="tx1"/>
                </a:solidFill>
              </a:rPr>
              <a:t>tarafından desteklenen </a:t>
            </a:r>
            <a:r>
              <a:rPr lang="en-US" sz="2400" dirty="0" smtClean="0"/>
              <a:t>1512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Girişimcilik Programı kapsamında </a:t>
            </a:r>
            <a:r>
              <a:rPr lang="tr-TR" sz="2400" u="sng" dirty="0">
                <a:solidFill>
                  <a:schemeClr val="tx1"/>
                </a:solidFill>
              </a:rPr>
              <a:t>üniversite lisans öğrencilerimiz akademik dönem içerisinde gerçekleşen örgün ders </a:t>
            </a:r>
            <a:r>
              <a:rPr lang="tr-TR" sz="2400" u="sng" dirty="0" smtClean="0">
                <a:solidFill>
                  <a:schemeClr val="tx1"/>
                </a:solidFill>
              </a:rPr>
              <a:t>aracılığı ile  </a:t>
            </a:r>
            <a:r>
              <a:rPr lang="tr-TR" sz="2400" u="sng" dirty="0">
                <a:solidFill>
                  <a:schemeClr val="tx1"/>
                </a:solidFill>
              </a:rPr>
              <a:t>girişimciliğin temelleri, finansman, iş planı yazımı gibi temel kavramları </a:t>
            </a:r>
            <a:r>
              <a:rPr lang="tr-TR" sz="2400" u="sng" dirty="0" smtClean="0">
                <a:solidFill>
                  <a:schemeClr val="tx1"/>
                </a:solidFill>
              </a:rPr>
              <a:t>öğretilmişti.</a:t>
            </a:r>
            <a:r>
              <a:rPr lang="en-US" sz="2400" dirty="0"/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2015-2018 </a:t>
            </a:r>
            <a:r>
              <a:rPr lang="tr-TR" sz="2400" dirty="0">
                <a:solidFill>
                  <a:schemeClr val="tx1"/>
                </a:solidFill>
              </a:rPr>
              <a:t>dönemleri arasında sürdürülen program kapsamında toplamda </a:t>
            </a:r>
            <a:r>
              <a:rPr lang="tr-TR" sz="2400" b="1" dirty="0">
                <a:solidFill>
                  <a:schemeClr val="tx1"/>
                </a:solidFill>
              </a:rPr>
              <a:t>151 öğrenci </a:t>
            </a:r>
            <a:r>
              <a:rPr lang="tr-TR" sz="2400" dirty="0">
                <a:solidFill>
                  <a:schemeClr val="tx1"/>
                </a:solidFill>
              </a:rPr>
              <a:t>sertifika almıştır. </a:t>
            </a:r>
            <a:endParaRPr lang="tr-TR" sz="2400" dirty="0" smtClean="0">
              <a:solidFill>
                <a:schemeClr val="tx1"/>
              </a:solidFill>
            </a:endParaRPr>
          </a:p>
          <a:p>
            <a:pPr algn="just" fontAlgn="base"/>
            <a:r>
              <a:rPr lang="en-US" sz="2400" u="sng" dirty="0" err="1" smtClean="0">
                <a:solidFill>
                  <a:schemeClr val="tx1"/>
                </a:solidFill>
              </a:rPr>
              <a:t>Bahsedilen</a:t>
            </a:r>
            <a:r>
              <a:rPr lang="en-US" sz="2400" u="sng" dirty="0" smtClean="0">
                <a:solidFill>
                  <a:schemeClr val="tx1"/>
                </a:solidFill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</a:rPr>
              <a:t>eğitim</a:t>
            </a:r>
            <a:r>
              <a:rPr lang="en-US" sz="2400" u="sng" dirty="0" smtClean="0">
                <a:solidFill>
                  <a:schemeClr val="tx1"/>
                </a:solidFill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</a:rPr>
              <a:t>programlarını</a:t>
            </a:r>
            <a:r>
              <a:rPr lang="en-US" sz="2400" u="sng" dirty="0" smtClean="0">
                <a:solidFill>
                  <a:schemeClr val="tx1"/>
                </a:solidFill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</a:rPr>
              <a:t>halen</a:t>
            </a:r>
            <a:r>
              <a:rPr lang="en-US" sz="2400" u="sng" dirty="0" smtClean="0">
                <a:solidFill>
                  <a:schemeClr val="tx1"/>
                </a:solidFill>
              </a:rPr>
              <a:t> TÜBİTAK 1512 </a:t>
            </a:r>
            <a:r>
              <a:rPr lang="en-US" sz="2400" u="sng" dirty="0" err="1" smtClean="0">
                <a:solidFill>
                  <a:schemeClr val="tx1"/>
                </a:solidFill>
              </a:rPr>
              <a:t>programı</a:t>
            </a:r>
            <a:r>
              <a:rPr lang="en-US" sz="2400" u="sng" dirty="0" smtClean="0">
                <a:solidFill>
                  <a:schemeClr val="tx1"/>
                </a:solidFill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</a:rPr>
              <a:t>kapsamında</a:t>
            </a:r>
            <a:r>
              <a:rPr lang="en-US" sz="2400" u="sng" dirty="0" smtClean="0">
                <a:solidFill>
                  <a:schemeClr val="tx1"/>
                </a:solidFill>
              </a:rPr>
              <a:t> TÜBİTAK </a:t>
            </a:r>
            <a:r>
              <a:rPr lang="en-US" sz="2400" u="sng" dirty="0" err="1" smtClean="0">
                <a:solidFill>
                  <a:schemeClr val="tx1"/>
                </a:solidFill>
              </a:rPr>
              <a:t>kendisi</a:t>
            </a:r>
            <a:r>
              <a:rPr lang="en-US" sz="2400" u="sng" dirty="0" smtClean="0">
                <a:solidFill>
                  <a:schemeClr val="tx1"/>
                </a:solidFill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</a:rPr>
              <a:t>uygulamaktadır</a:t>
            </a:r>
            <a:r>
              <a:rPr lang="en-US" sz="2400" u="sng" dirty="0" smtClean="0">
                <a:solidFill>
                  <a:schemeClr val="tx1"/>
                </a:solidFill>
              </a:rPr>
              <a:t>.</a:t>
            </a:r>
            <a:endParaRPr lang="tr-TR" sz="2400" u="sng" dirty="0">
              <a:solidFill>
                <a:schemeClr val="tx1"/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z="1500" smtClean="0"/>
              <a:t>14</a:t>
            </a:fld>
            <a:endParaRPr lang="tr-TR" sz="15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171" y="1934226"/>
            <a:ext cx="3698595" cy="283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5826" y="867447"/>
            <a:ext cx="10058400" cy="891328"/>
          </a:xfrm>
        </p:spPr>
        <p:txBody>
          <a:bodyPr>
            <a:normAutofit/>
          </a:bodyPr>
          <a:lstStyle/>
          <a:p>
            <a:pPr algn="just"/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Girişimcilik Destekleri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8293" y="2741083"/>
            <a:ext cx="11623964" cy="2859617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tr-TR" sz="2400" b="1" dirty="0"/>
              <a:t>KOSGEB Uygulamalı Girişimcilik </a:t>
            </a:r>
            <a:r>
              <a:rPr lang="tr-TR" sz="2400" b="1" dirty="0" smtClean="0"/>
              <a:t>Eğitimi</a:t>
            </a:r>
          </a:p>
          <a:p>
            <a:pPr marL="0" indent="0" algn="just" fontAlgn="base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2021 </a:t>
            </a:r>
            <a:r>
              <a:rPr lang="en-US" sz="2400" dirty="0" err="1" smtClean="0">
                <a:solidFill>
                  <a:schemeClr val="tx1"/>
                </a:solidFill>
              </a:rPr>
              <a:t>yılına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kadar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eğitimler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ÇÜ bünyesinde </a:t>
            </a:r>
            <a:r>
              <a:rPr lang="tr-TR" sz="2400" b="1" u="sng" dirty="0">
                <a:solidFill>
                  <a:schemeClr val="tx1"/>
                </a:solidFill>
              </a:rPr>
              <a:t>girişimcilerin iş kurma ve yürütme konularında </a:t>
            </a:r>
            <a:r>
              <a:rPr lang="tr-TR" sz="2400" u="sng" dirty="0">
                <a:solidFill>
                  <a:schemeClr val="tx1"/>
                </a:solidFill>
              </a:rPr>
              <a:t>bilgi ve beceri sahibi </a:t>
            </a:r>
            <a:r>
              <a:rPr lang="tr-TR" sz="2400" u="sng" dirty="0" smtClean="0">
                <a:solidFill>
                  <a:schemeClr val="tx1"/>
                </a:solidFill>
              </a:rPr>
              <a:t>olmaları</a:t>
            </a:r>
            <a:r>
              <a:rPr lang="en-US" sz="2400" dirty="0"/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ve </a:t>
            </a:r>
            <a:r>
              <a:rPr lang="tr-TR" sz="2400" b="1" u="sng" dirty="0">
                <a:solidFill>
                  <a:schemeClr val="tx1"/>
                </a:solidFill>
              </a:rPr>
              <a:t>kendi iş fikirlerine yönelik iş planı hazırlayabilecek bilgi ve deneyim kazanmaları</a:t>
            </a:r>
            <a:r>
              <a:rPr lang="tr-TR" sz="2400" dirty="0">
                <a:solidFill>
                  <a:schemeClr val="tx1"/>
                </a:solidFill>
              </a:rPr>
              <a:t> amacıyla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düzenlenmekte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idi</a:t>
            </a:r>
            <a:r>
              <a:rPr lang="tr-TR" sz="2400" dirty="0" smtClean="0">
                <a:solidFill>
                  <a:schemeClr val="tx1"/>
                </a:solidFill>
              </a:rPr>
              <a:t>. </a:t>
            </a:r>
          </a:p>
          <a:p>
            <a:pPr marL="0" indent="0" algn="just" fontAlgn="base"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KOSGEB </a:t>
            </a:r>
            <a:r>
              <a:rPr lang="tr-TR" sz="2400" dirty="0">
                <a:solidFill>
                  <a:schemeClr val="tx1"/>
                </a:solidFill>
              </a:rPr>
              <a:t>Uygulamalı Girişimcilik </a:t>
            </a:r>
            <a:r>
              <a:rPr lang="tr-TR" sz="2400" dirty="0" smtClean="0">
                <a:solidFill>
                  <a:schemeClr val="tx1"/>
                </a:solidFill>
              </a:rPr>
              <a:t>Eğitimleri </a:t>
            </a:r>
            <a:r>
              <a:rPr lang="tr-TR" sz="2400" u="sng" dirty="0">
                <a:solidFill>
                  <a:schemeClr val="tx1"/>
                </a:solidFill>
              </a:rPr>
              <a:t>2021 yılından itibaren KOSGEB’in kendi platformu üzerinden online olarak verilmektedir. 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z="1500" smtClean="0"/>
              <a:t>15</a:t>
            </a:fld>
            <a:endParaRPr lang="tr-TR" sz="1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391" y="60702"/>
            <a:ext cx="1913289" cy="78533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  <a:extLst/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521" y="60701"/>
            <a:ext cx="3725107" cy="1944371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26" y="0"/>
            <a:ext cx="2476848" cy="204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5826" y="13018"/>
            <a:ext cx="10058400" cy="891328"/>
          </a:xfrm>
        </p:spPr>
        <p:txBody>
          <a:bodyPr>
            <a:normAutofit/>
          </a:bodyPr>
          <a:lstStyle/>
          <a:p>
            <a:pPr algn="just"/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Girişimcilik Destekleri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4825" y="904346"/>
            <a:ext cx="10848975" cy="4739794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tr-TR" sz="2400" b="1" dirty="0" smtClean="0"/>
              <a:t>Ön Kuluçka Faaliyetleri</a:t>
            </a:r>
          </a:p>
          <a:p>
            <a:pPr marL="0" indent="0" algn="just" fontAlgn="base">
              <a:buNone/>
            </a:pPr>
            <a:r>
              <a:rPr lang="tr-TR" dirty="0" smtClean="0"/>
              <a:t>Üniversitemiz </a:t>
            </a:r>
            <a:r>
              <a:rPr lang="tr-TR" u="sng" dirty="0" smtClean="0">
                <a:solidFill>
                  <a:schemeClr val="tx1"/>
                </a:solidFill>
              </a:rPr>
              <a:t>Merkez Kampüs Kütüphane Binası zemin katta yer alan ön kuluçka merkezi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>
                <a:solidFill>
                  <a:schemeClr val="tx1"/>
                </a:solidFill>
              </a:rPr>
              <a:t>öğrencilerimizin </a:t>
            </a:r>
            <a:r>
              <a:rPr lang="tr-TR" dirty="0"/>
              <a:t>yenilikçi fikirlerinin </a:t>
            </a:r>
            <a:r>
              <a:rPr lang="tr-TR" dirty="0" smtClean="0"/>
              <a:t>olgunlaştırılmasını sağlamayı </a:t>
            </a:r>
            <a:r>
              <a:rPr lang="tr-TR" dirty="0"/>
              <a:t>ve </a:t>
            </a:r>
            <a:r>
              <a:rPr lang="tr-TR" dirty="0" smtClean="0"/>
              <a:t>Üniversitedeki </a:t>
            </a:r>
            <a:r>
              <a:rPr lang="tr-TR" dirty="0"/>
              <a:t>girişimcilik kültürünü </a:t>
            </a:r>
            <a:r>
              <a:rPr lang="tr-TR" dirty="0" smtClean="0"/>
              <a:t>geliştirmeyi amaçlamaktadır.  </a:t>
            </a:r>
            <a:r>
              <a:rPr lang="tr-TR" b="1" u="sng" dirty="0" smtClean="0"/>
              <a:t>Girişimci adayları iş fikirleriyle </a:t>
            </a:r>
            <a:r>
              <a:rPr lang="tr-TR" b="1" u="sng" dirty="0" err="1" smtClean="0"/>
              <a:t>TTO’ya</a:t>
            </a:r>
            <a:r>
              <a:rPr lang="tr-TR" b="1" u="sng" dirty="0" smtClean="0"/>
              <a:t> başvurarak 6 aylık dönemde iş fikirlerinin ortak çalışma ortamında olgunlaştırmaktadır</a:t>
            </a:r>
            <a:r>
              <a:rPr lang="tr-TR" u="sng" dirty="0" smtClean="0"/>
              <a:t>.</a:t>
            </a:r>
            <a:r>
              <a:rPr lang="tr-TR" dirty="0" smtClean="0"/>
              <a:t> Bu dönemde girişimci adayları ; 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tr-TR" sz="3200" dirty="0"/>
              <a:t>Ortak kullanım alanı </a:t>
            </a:r>
            <a:r>
              <a:rPr lang="tr-TR" sz="3200" dirty="0" smtClean="0"/>
              <a:t>desteği</a:t>
            </a:r>
            <a:r>
              <a:rPr lang="en-US" sz="3200" dirty="0" err="1" smtClean="0"/>
              <a:t>nden</a:t>
            </a:r>
            <a:endParaRPr lang="tr-TR" sz="3200" dirty="0"/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tr-TR" sz="3200" dirty="0"/>
              <a:t>Proje hazırlama ve yürütme </a:t>
            </a:r>
            <a:r>
              <a:rPr lang="tr-TR" sz="3200" dirty="0" smtClean="0"/>
              <a:t>desteği</a:t>
            </a:r>
            <a:r>
              <a:rPr lang="en-US" sz="3200" dirty="0" err="1" smtClean="0"/>
              <a:t>nden</a:t>
            </a:r>
            <a:endParaRPr lang="tr-TR" sz="3200" dirty="0"/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tr-TR" sz="3200" dirty="0"/>
              <a:t>Fikri ve sınai mülkiyet hakları </a:t>
            </a:r>
            <a:r>
              <a:rPr lang="tr-TR" sz="3200" dirty="0" smtClean="0"/>
              <a:t>desteği</a:t>
            </a:r>
            <a:r>
              <a:rPr lang="en-US" sz="3200" dirty="0" err="1" smtClean="0"/>
              <a:t>nden</a:t>
            </a:r>
            <a:endParaRPr lang="en-US" sz="3200" dirty="0" smtClean="0"/>
          </a:p>
          <a:p>
            <a:pPr marL="457200" lvl="1" indent="0" algn="just" fontAlgn="base">
              <a:buNone/>
            </a:pPr>
            <a:r>
              <a:rPr lang="tr-TR" sz="3200" dirty="0" smtClean="0"/>
              <a:t> </a:t>
            </a:r>
            <a:r>
              <a:rPr lang="tr-TR" sz="3200" b="1" dirty="0" smtClean="0"/>
              <a:t>ücretsiz</a:t>
            </a:r>
            <a:r>
              <a:rPr lang="tr-TR" sz="3200" dirty="0" smtClean="0"/>
              <a:t> faydalanmaktadır. 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z="1500" smtClean="0"/>
              <a:t>16</a:t>
            </a:fld>
            <a:endParaRPr lang="tr-TR" sz="15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986" y="3640958"/>
            <a:ext cx="3460427" cy="259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1498" y="74309"/>
            <a:ext cx="10058400" cy="891328"/>
          </a:xfrm>
        </p:spPr>
        <p:txBody>
          <a:bodyPr>
            <a:normAutofit/>
          </a:bodyPr>
          <a:lstStyle/>
          <a:p>
            <a:pPr algn="just"/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Girişimcilik Destekleri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6436" y="868218"/>
            <a:ext cx="9494800" cy="5853257"/>
          </a:xfrm>
        </p:spPr>
        <p:txBody>
          <a:bodyPr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tr-TR" b="1" dirty="0" smtClean="0"/>
              <a:t>BeeVenture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r-TR" sz="2600" b="1" dirty="0" smtClean="0"/>
              <a:t>Kuluçka Faaliyetleri</a:t>
            </a:r>
          </a:p>
          <a:p>
            <a:pPr marL="0" indent="0" algn="just" fontAlgn="base"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Balgat Kampüsü 4. katta yer alan </a:t>
            </a:r>
            <a:r>
              <a:rPr lang="tr-TR" sz="2400" b="1" u="sng" dirty="0" smtClean="0"/>
              <a:t>BeeVenture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tr-TR" sz="2400" b="1" u="sng" dirty="0" smtClean="0"/>
              <a:t>Kuluçka Merkezi</a:t>
            </a:r>
            <a:r>
              <a:rPr lang="tr-TR" sz="2400" dirty="0" smtClean="0">
                <a:solidFill>
                  <a:schemeClr val="tx1"/>
                </a:solidFill>
              </a:rPr>
              <a:t>, </a:t>
            </a:r>
            <a:r>
              <a:rPr lang="tr-TR" sz="2400" dirty="0" smtClean="0"/>
              <a:t>ayrılmış ofisler şeklinde </a:t>
            </a:r>
            <a:r>
              <a:rPr lang="tr-TR" sz="2400" dirty="0"/>
              <a:t>düzenlenmiş </a:t>
            </a:r>
            <a:r>
              <a:rPr lang="tr-TR" sz="2400" dirty="0" smtClean="0"/>
              <a:t>ve </a:t>
            </a:r>
            <a:r>
              <a:rPr lang="tr-TR" sz="2400" b="1" u="sng" dirty="0" smtClean="0"/>
              <a:t>ÇÜ </a:t>
            </a:r>
            <a:r>
              <a:rPr lang="tr-TR" sz="2400" b="1" u="sng" dirty="0"/>
              <a:t>mezunlarının, </a:t>
            </a:r>
            <a:r>
              <a:rPr lang="tr-TR" sz="2400" b="1" u="sng" dirty="0" smtClean="0"/>
              <a:t>akademisyenlerinin, </a:t>
            </a:r>
            <a:r>
              <a:rPr lang="tr-TR" sz="2400" b="1" u="sng" dirty="0"/>
              <a:t>öğrencilerinin</a:t>
            </a:r>
            <a:r>
              <a:rPr lang="tr-TR" sz="2400" b="1" dirty="0"/>
              <a:t> </a:t>
            </a:r>
            <a:r>
              <a:rPr lang="tr-TR" sz="2400" dirty="0"/>
              <a:t>ve Kuluçka Merkezinde yer alan diğer girişimcilerin, yenilikçi fikirlerinin hayata geçirilmesini sağlamak maksadıyla ihtiyaç duyulan girişimcilik desteklerini </a:t>
            </a:r>
            <a:r>
              <a:rPr lang="tr-TR" sz="2400" dirty="0" smtClean="0"/>
              <a:t>vermeye </a:t>
            </a:r>
            <a:r>
              <a:rPr lang="tr-TR" sz="2400" dirty="0"/>
              <a:t>ve Üniversite’deki girişimcilik kültürünü </a:t>
            </a:r>
            <a:r>
              <a:rPr lang="tr-TR" sz="2400" dirty="0" smtClean="0"/>
              <a:t>geliştirmeyi amaçlamaktadır. </a:t>
            </a:r>
            <a:r>
              <a:rPr lang="tr-TR" sz="2400" u="sng" dirty="0" smtClean="0"/>
              <a:t>Girişimciler </a:t>
            </a:r>
            <a:r>
              <a:rPr lang="tr-TR" sz="2400" b="1" u="sng" dirty="0" smtClean="0"/>
              <a:t>TÜBİTAK, KOSGEB gibi Ar-Ge Hibesi sağlayan bir kuruluştan destek aldıklarını</a:t>
            </a:r>
            <a:r>
              <a:rPr lang="tr-TR" sz="2400" u="sng" dirty="0" smtClean="0"/>
              <a:t> beyan ederek kurdukları şirketlerin kuluçka faaliyetlerini sürdürebilmektedir</a:t>
            </a:r>
            <a:r>
              <a:rPr lang="tr-TR" sz="2400" dirty="0" smtClean="0"/>
              <a:t>. </a:t>
            </a:r>
            <a:endParaRPr lang="en-US" sz="2400" dirty="0" smtClean="0"/>
          </a:p>
          <a:p>
            <a:pPr marL="0" indent="0" algn="just" fontAlgn="base">
              <a:buNone/>
            </a:pPr>
            <a:endParaRPr lang="en-US" sz="2400" dirty="0" smtClean="0"/>
          </a:p>
          <a:p>
            <a:pPr marL="0" indent="0" algn="just" fontAlgn="base">
              <a:buNone/>
            </a:pPr>
            <a:r>
              <a:rPr lang="tr-TR" sz="2400" dirty="0" smtClean="0"/>
              <a:t>Bu kapsamda yalnızca Çankaya Üniversitesi mensubu girişimciler;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tr-TR" sz="2400" dirty="0"/>
              <a:t>İşlik </a:t>
            </a:r>
            <a:r>
              <a:rPr lang="tr-TR" sz="2400" dirty="0" smtClean="0"/>
              <a:t>desteği 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tr-TR" sz="2400" dirty="0" smtClean="0"/>
              <a:t>Proje </a:t>
            </a:r>
            <a:r>
              <a:rPr lang="tr-TR" sz="2400" dirty="0"/>
              <a:t>hazırlama ve yürütme desteği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tr-TR" sz="2400" dirty="0"/>
              <a:t>Fikri ve sınai mülkiyet hakları desteği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tr-TR" sz="2400" dirty="0"/>
              <a:t>Eğitim, seminer ve kurslar düzenleme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tr-TR" sz="2400" dirty="0"/>
              <a:t>Networking faaliyetleri ve yatırımcılarla buluşturma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tr-TR" sz="2400" dirty="0"/>
              <a:t>Mentörlük </a:t>
            </a:r>
            <a:r>
              <a:rPr lang="tr-TR" sz="2400" dirty="0" smtClean="0"/>
              <a:t>desteğinden </a:t>
            </a:r>
          </a:p>
          <a:p>
            <a:pPr marL="201168" lvl="1" indent="0" algn="just" fontAlgn="base">
              <a:buNone/>
            </a:pPr>
            <a:r>
              <a:rPr lang="tr-TR" sz="2400" b="1" dirty="0" smtClean="0"/>
              <a:t>ücretsiz</a:t>
            </a:r>
            <a:r>
              <a:rPr lang="tr-TR" sz="2400" dirty="0" smtClean="0"/>
              <a:t> faydalanabilmektedir. 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z="1500" smtClean="0"/>
              <a:t>17</a:t>
            </a:fld>
            <a:endParaRPr lang="tr-TR" sz="1500" dirty="0"/>
          </a:p>
        </p:txBody>
      </p:sp>
      <p:pic>
        <p:nvPicPr>
          <p:cNvPr id="10" name="Google Shape;215;p7" descr="beeventure ile ilgili gÃ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2598" y="147195"/>
            <a:ext cx="2983255" cy="102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657" y="1348778"/>
            <a:ext cx="2263663" cy="169774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60" y="4982774"/>
            <a:ext cx="2318269" cy="173870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60" y="3194813"/>
            <a:ext cx="2264260" cy="1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22438" y="5680364"/>
            <a:ext cx="10058400" cy="895927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(*) </a:t>
            </a:r>
            <a:r>
              <a:rPr lang="en-US" sz="2000" b="1" dirty="0" smtClean="0"/>
              <a:t>2024 </a:t>
            </a:r>
            <a:r>
              <a:rPr lang="en-US" sz="2000" b="1" dirty="0" err="1" smtClean="0"/>
              <a:t>yılında</a:t>
            </a:r>
            <a:r>
              <a:rPr lang="en-US" sz="2000" b="1" dirty="0" smtClean="0"/>
              <a:t> </a:t>
            </a:r>
            <a:r>
              <a:rPr lang="tr-TR" sz="2000" b="1" dirty="0" smtClean="0"/>
              <a:t>BEEVENTURE </a:t>
            </a:r>
            <a:r>
              <a:rPr lang="en-US" sz="2000" b="1" dirty="0" err="1" smtClean="0"/>
              <a:t>Kuluçka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Merkezi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Balgat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Kampüsü</a:t>
            </a:r>
            <a:r>
              <a:rPr lang="en-US" sz="2000" b="1" dirty="0"/>
              <a:t> </a:t>
            </a:r>
            <a:r>
              <a:rPr lang="en-US" sz="2000" b="1" dirty="0" smtClean="0"/>
              <a:t>A-Blok, 4 </a:t>
            </a:r>
            <a:r>
              <a:rPr lang="en-US" sz="2000" b="1" dirty="0" err="1" smtClean="0"/>
              <a:t>kat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boşaltılmıştır</a:t>
            </a:r>
            <a:r>
              <a:rPr lang="en-US" sz="2000" b="1" dirty="0" smtClean="0"/>
              <a:t> </a:t>
            </a:r>
            <a:br>
              <a:rPr lang="en-US" sz="2000" b="1" dirty="0" smtClean="0"/>
            </a:br>
            <a:r>
              <a:rPr lang="en-US" sz="2000" b="1" dirty="0" smtClean="0"/>
              <a:t>(**) ÖNKULUÇKA </a:t>
            </a:r>
            <a:r>
              <a:rPr lang="en-US" sz="2000" b="1" dirty="0" err="1" smtClean="0"/>
              <a:t>Merkezi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faaliyetine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devam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etmektedir</a:t>
            </a:r>
            <a:r>
              <a:rPr lang="en-US" sz="2000" b="1" dirty="0" smtClean="0"/>
              <a:t>.</a:t>
            </a:r>
            <a:endParaRPr lang="tr-TR" sz="2000" b="1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z="1500" smtClean="0"/>
              <a:t>18</a:t>
            </a:fld>
            <a:endParaRPr lang="tr-TR" sz="1500" dirty="0"/>
          </a:p>
        </p:txBody>
      </p: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429697"/>
              </p:ext>
            </p:extLst>
          </p:nvPr>
        </p:nvGraphicFramePr>
        <p:xfrm>
          <a:off x="2017432" y="115715"/>
          <a:ext cx="8268413" cy="544015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02859">
                  <a:extLst>
                    <a:ext uri="{9D8B030D-6E8A-4147-A177-3AD203B41FA5}">
                      <a16:colId xmlns:a16="http://schemas.microsoft.com/office/drawing/2014/main" val="2268299527"/>
                    </a:ext>
                  </a:extLst>
                </a:gridCol>
                <a:gridCol w="4232599">
                  <a:extLst>
                    <a:ext uri="{9D8B030D-6E8A-4147-A177-3AD203B41FA5}">
                      <a16:colId xmlns:a16="http://schemas.microsoft.com/office/drawing/2014/main" val="216113644"/>
                    </a:ext>
                  </a:extLst>
                </a:gridCol>
                <a:gridCol w="3032955">
                  <a:extLst>
                    <a:ext uri="{9D8B030D-6E8A-4147-A177-3AD203B41FA5}">
                      <a16:colId xmlns:a16="http://schemas.microsoft.com/office/drawing/2014/main" val="3396472201"/>
                    </a:ext>
                  </a:extLst>
                </a:gridCol>
              </a:tblGrid>
              <a:tr h="33255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MODÜL 5 </a:t>
                      </a:r>
                      <a:r>
                        <a:rPr lang="tr-TR" sz="20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(9 </a:t>
                      </a:r>
                      <a:r>
                        <a:rPr lang="tr-TR" sz="2000" b="1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YILLIK VERİLER)</a:t>
                      </a:r>
                      <a:endParaRPr lang="tr-TR" sz="20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067612"/>
                  </a:ext>
                </a:extLst>
              </a:tr>
              <a:tr h="768273">
                <a:tc>
                  <a:txBody>
                    <a:bodyPr/>
                    <a:lstStyle/>
                    <a:p>
                      <a:pPr algn="ctr" fontAlgn="auto"/>
                      <a:r>
                        <a:rPr lang="tr-TR" sz="1500" b="1" u="none" strike="noStrike" dirty="0">
                          <a:effectLst/>
                        </a:rPr>
                        <a:t>YIL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tr-TR" sz="2000" b="1" u="none" strike="noStrike" dirty="0">
                          <a:effectLst/>
                          <a:latin typeface="+mn-lt"/>
                        </a:rPr>
                        <a:t>BEEVENTURE KULUÇKA MERKEZİ GİRİŞİMCİ </a:t>
                      </a:r>
                      <a:r>
                        <a:rPr lang="tr-TR" sz="2000" b="1" u="none" strike="noStrike" dirty="0" smtClean="0">
                          <a:effectLst/>
                          <a:latin typeface="+mn-lt"/>
                        </a:rPr>
                        <a:t>SAYISI</a:t>
                      </a:r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0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Firmalaşmış</a:t>
                      </a:r>
                      <a:r>
                        <a:rPr lang="en-US" sz="20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olanlar</a:t>
                      </a:r>
                      <a:r>
                        <a:rPr lang="en-US" sz="20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)(*)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tr-TR" sz="2000" b="1" u="none" strike="noStrike" dirty="0" smtClean="0">
                          <a:effectLst/>
                          <a:latin typeface="+mn-lt"/>
                        </a:rPr>
                        <a:t>ÖN</a:t>
                      </a:r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tr-TR" sz="2000" b="1" u="none" strike="noStrike" dirty="0" smtClean="0">
                          <a:effectLst/>
                          <a:latin typeface="+mn-lt"/>
                        </a:rPr>
                        <a:t>KULUÇKA </a:t>
                      </a:r>
                      <a:r>
                        <a:rPr lang="tr-TR" sz="2000" b="1" u="none" strike="noStrike" dirty="0">
                          <a:effectLst/>
                          <a:latin typeface="+mn-lt"/>
                        </a:rPr>
                        <a:t>MERKEZİ GİRİŞİMCİ ADAYI </a:t>
                      </a:r>
                      <a:r>
                        <a:rPr lang="tr-TR" sz="2000" b="1" u="none" strike="noStrike" dirty="0" smtClean="0">
                          <a:effectLst/>
                          <a:latin typeface="+mn-lt"/>
                        </a:rPr>
                        <a:t>SAYISI</a:t>
                      </a:r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0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Öğrenciler</a:t>
                      </a:r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 (**)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1578537"/>
                  </a:ext>
                </a:extLst>
              </a:tr>
              <a:tr h="3878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u="none" strike="noStrike" dirty="0">
                          <a:effectLst/>
                        </a:rPr>
                        <a:t>2015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effectLst/>
                          <a:latin typeface="+mn-lt"/>
                        </a:rPr>
                        <a:t>29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effectLst/>
                          <a:latin typeface="+mn-lt"/>
                        </a:rPr>
                        <a:t>4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81472102"/>
                  </a:ext>
                </a:extLst>
              </a:tr>
              <a:tr h="344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u="none" strike="noStrike" dirty="0">
                          <a:effectLst/>
                        </a:rPr>
                        <a:t>2016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effectLst/>
                          <a:latin typeface="+mn-lt"/>
                        </a:rPr>
                        <a:t>28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effectLst/>
                          <a:latin typeface="+mn-lt"/>
                        </a:rPr>
                        <a:t>6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04203691"/>
                  </a:ext>
                </a:extLst>
              </a:tr>
              <a:tr h="344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u="none" strike="noStrike" dirty="0">
                          <a:effectLst/>
                        </a:rPr>
                        <a:t>2017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effectLst/>
                          <a:latin typeface="+mn-lt"/>
                        </a:rPr>
                        <a:t>25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effectLst/>
                          <a:latin typeface="+mn-lt"/>
                        </a:rPr>
                        <a:t>3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84244973"/>
                  </a:ext>
                </a:extLst>
              </a:tr>
              <a:tr h="5085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u="none" strike="noStrike" dirty="0">
                          <a:effectLst/>
                        </a:rPr>
                        <a:t>2018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effectLst/>
                          <a:latin typeface="+mn-lt"/>
                        </a:rPr>
                        <a:t>25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effectLst/>
                          <a:latin typeface="+mn-lt"/>
                        </a:rPr>
                        <a:t>8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7146434"/>
                  </a:ext>
                </a:extLst>
              </a:tr>
              <a:tr h="5085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u="none" strike="noStrike" dirty="0">
                          <a:effectLst/>
                        </a:rPr>
                        <a:t>2019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effectLst/>
                          <a:latin typeface="+mn-lt"/>
                        </a:rPr>
                        <a:t>23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39154396"/>
                  </a:ext>
                </a:extLst>
              </a:tr>
              <a:tr h="5085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u="none" strike="noStrike" dirty="0" smtClean="0">
                          <a:effectLst/>
                        </a:rPr>
                        <a:t>2020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tr-TR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tr-TR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02031286"/>
                  </a:ext>
                </a:extLst>
              </a:tr>
              <a:tr h="508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tr-TR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tr-TR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2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pandemi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tr-TR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05173618"/>
                  </a:ext>
                </a:extLst>
              </a:tr>
              <a:tr h="508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tr-TR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tr-TR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2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pandemi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tr-TR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72899466"/>
                  </a:ext>
                </a:extLst>
              </a:tr>
              <a:tr h="508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tr-TR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tr-TR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tr-TR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26485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348" y="233544"/>
            <a:ext cx="10058400" cy="653237"/>
          </a:xfrm>
        </p:spPr>
        <p:txBody>
          <a:bodyPr>
            <a:normAutofit/>
          </a:bodyPr>
          <a:lstStyle/>
          <a:p>
            <a:pPr algn="just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Girişimcilik Destekleri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188" y="1078265"/>
            <a:ext cx="8462818" cy="5181600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tr-TR" sz="2400" b="1" dirty="0" smtClean="0"/>
              <a:t>Beejet Hızlandırma Programı </a:t>
            </a:r>
          </a:p>
          <a:p>
            <a:pPr marL="0" indent="0" algn="just" fontAlgn="base">
              <a:buNone/>
            </a:pPr>
            <a:r>
              <a:rPr lang="tr-TR" sz="2400" dirty="0" smtClean="0"/>
              <a:t>Her yıl geleneksel olarak </a:t>
            </a:r>
            <a:r>
              <a:rPr lang="tr-TR" sz="2400" u="sng" dirty="0" smtClean="0"/>
              <a:t>Ekim-Kasım ayları </a:t>
            </a:r>
            <a:r>
              <a:rPr lang="tr-TR" sz="2400" dirty="0" smtClean="0"/>
              <a:t>içerisinde düzenlenen ve teknoloji odaklı iş fikirlerinin şirketleştirilerek ticarileşmeyi amaçlayan </a:t>
            </a:r>
            <a:r>
              <a:rPr lang="tr-TR" sz="2400" u="sng" dirty="0" smtClean="0"/>
              <a:t>BeeJet Hızlandırıcı programı </a:t>
            </a:r>
            <a:r>
              <a:rPr lang="tr-TR" sz="2400" dirty="0" smtClean="0"/>
              <a:t>kapsamında; seçilen girişimci adaylarına program süresinde Yaratıcı Problem Çözme Teknikleri, </a:t>
            </a:r>
            <a:r>
              <a:rPr lang="en-US" sz="2400" dirty="0" err="1" smtClean="0"/>
              <a:t>Tasarım</a:t>
            </a:r>
            <a:r>
              <a:rPr lang="en-US" sz="2400" dirty="0" smtClean="0"/>
              <a:t> </a:t>
            </a:r>
            <a:r>
              <a:rPr lang="en-US" sz="2400" dirty="0" err="1" smtClean="0"/>
              <a:t>Düşünüşü</a:t>
            </a:r>
            <a:r>
              <a:rPr lang="tr-TR" sz="2400" dirty="0" smtClean="0"/>
              <a:t>, Ar-Ge Proje Yazımı, Fikri Mülkiyet Hakları, İş Planı Hazırlama, Yatırımcı Odaklı Sunum Teknikleri gibi </a:t>
            </a:r>
            <a:r>
              <a:rPr lang="tr-TR" sz="2400" u="sng" dirty="0" smtClean="0"/>
              <a:t>eğitimler ve birebir mentörlük </a:t>
            </a:r>
            <a:r>
              <a:rPr lang="tr-TR" sz="2400" dirty="0" smtClean="0"/>
              <a:t>ücretsiz olarak verilmekte, </a:t>
            </a:r>
            <a:r>
              <a:rPr lang="tr-TR" sz="2400" u="sng" dirty="0" smtClean="0"/>
              <a:t>eğitim-mentörlük süreçlerini tamamlayan girişimci adayları yatırımcı firmaların da bulunduğu jüriye sunum yapmaktadır. </a:t>
            </a:r>
            <a:r>
              <a:rPr lang="tr-TR" sz="2400" b="1" u="sng" dirty="0" smtClean="0"/>
              <a:t>Başarılı bulunan girişimci adaylarına; şirketleşme sonrası ücretsiz işlik, fikri mülkiyet hakları desteği ve proje yönetimi desteği verilmektedir.</a:t>
            </a:r>
            <a:r>
              <a:rPr lang="tr-TR" sz="2400" b="1" dirty="0" smtClean="0"/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2017</a:t>
            </a:r>
            <a:r>
              <a:rPr lang="en-US" sz="2400" dirty="0" smtClean="0">
                <a:solidFill>
                  <a:schemeClr val="tx1"/>
                </a:solidFill>
              </a:rPr>
              <a:t>-2024 </a:t>
            </a:r>
            <a:r>
              <a:rPr lang="en-US" sz="2400" dirty="0" err="1" smtClean="0">
                <a:solidFill>
                  <a:schemeClr val="tx1"/>
                </a:solidFill>
              </a:rPr>
              <a:t>arasında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b="1" dirty="0" smtClean="0">
                <a:solidFill>
                  <a:schemeClr val="tx1"/>
                </a:solidFill>
              </a:rPr>
              <a:t>103 </a:t>
            </a:r>
            <a:r>
              <a:rPr lang="tr-TR" sz="2400" dirty="0" smtClean="0">
                <a:solidFill>
                  <a:schemeClr val="tx1"/>
                </a:solidFill>
              </a:rPr>
              <a:t>girişimci adayı programa dahil olmuş ve </a:t>
            </a:r>
            <a:r>
              <a:rPr lang="tr-TR" sz="2400" b="1" dirty="0" smtClean="0">
                <a:solidFill>
                  <a:schemeClr val="tx1"/>
                </a:solidFill>
              </a:rPr>
              <a:t>14 </a:t>
            </a:r>
            <a:r>
              <a:rPr lang="tr-TR" sz="2400" dirty="0" smtClean="0">
                <a:solidFill>
                  <a:schemeClr val="tx1"/>
                </a:solidFill>
              </a:rPr>
              <a:t>tanesi şirketleşmiştir.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 algn="just" fontAlgn="base">
              <a:buNone/>
            </a:pPr>
            <a:r>
              <a:rPr lang="en-US" sz="2400" dirty="0" smtClean="0"/>
              <a:t>Program </a:t>
            </a:r>
            <a:r>
              <a:rPr lang="en-US" sz="2400" dirty="0" err="1" smtClean="0"/>
              <a:t>ÇÜ’de</a:t>
            </a:r>
            <a:r>
              <a:rPr lang="en-US" sz="2400" dirty="0" smtClean="0"/>
              <a:t> 2024 </a:t>
            </a:r>
            <a:r>
              <a:rPr lang="en-US" sz="2400" dirty="0" err="1" smtClean="0"/>
              <a:t>yılında</a:t>
            </a:r>
            <a:r>
              <a:rPr lang="en-US" sz="2400" dirty="0" smtClean="0"/>
              <a:t> </a:t>
            </a:r>
            <a:r>
              <a:rPr lang="en-US" sz="2400" dirty="0" err="1" smtClean="0"/>
              <a:t>durdurulmuştur</a:t>
            </a:r>
            <a:r>
              <a:rPr lang="en-US" sz="2400" dirty="0" smtClean="0"/>
              <a:t>.</a:t>
            </a:r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z="1500" smtClean="0"/>
              <a:t>19</a:t>
            </a:fld>
            <a:endParaRPr lang="tr-TR" sz="1500" dirty="0"/>
          </a:p>
        </p:txBody>
      </p:sp>
      <p:pic>
        <p:nvPicPr>
          <p:cNvPr id="13" name="Google Shape;218;p7"/>
          <p:cNvPicPr preferRelativeResize="0"/>
          <p:nvPr/>
        </p:nvPicPr>
        <p:blipFill rotWithShape="1">
          <a:blip r:embed="rId3">
            <a:alphaModFix/>
          </a:blip>
          <a:srcRect b="66491"/>
          <a:stretch/>
        </p:blipFill>
        <p:spPr>
          <a:xfrm>
            <a:off x="9107465" y="1903237"/>
            <a:ext cx="2553521" cy="120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846" y="3251951"/>
            <a:ext cx="3343023" cy="2068194"/>
          </a:xfrm>
          <a:prstGeom prst="rect">
            <a:avLst/>
          </a:prstGeom>
        </p:spPr>
      </p:pic>
      <p:pic>
        <p:nvPicPr>
          <p:cNvPr id="12" name="Picture 9" descr="beeventure ile ilgili gÃ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902" y="853530"/>
            <a:ext cx="2614857" cy="73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1200" y="0"/>
            <a:ext cx="10515600" cy="1325563"/>
          </a:xfrm>
        </p:spPr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1200" y="1219200"/>
            <a:ext cx="10444480" cy="5051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u="sng" dirty="0"/>
              <a:t>Girişimci</a:t>
            </a:r>
            <a:r>
              <a:rPr lang="tr-TR" b="1" dirty="0"/>
              <a:t>, </a:t>
            </a:r>
            <a:r>
              <a:rPr lang="tr-TR" u="sng" dirty="0"/>
              <a:t>mal ve hizmet üretimi</a:t>
            </a:r>
            <a:r>
              <a:rPr lang="tr-TR" dirty="0"/>
              <a:t> yapmak amacıyla </a:t>
            </a:r>
            <a:r>
              <a:rPr lang="tr-TR" u="sng" dirty="0"/>
              <a:t>üretim unsurlarını en kazançlı koşullar </a:t>
            </a:r>
            <a:r>
              <a:rPr lang="tr-TR" dirty="0"/>
              <a:t>altında bir araya getiren kişiye denir. </a:t>
            </a:r>
            <a:endParaRPr lang="tr-TR" dirty="0" smtClean="0"/>
          </a:p>
          <a:p>
            <a:pPr algn="just"/>
            <a:r>
              <a:rPr lang="tr-TR" u="sng" dirty="0" smtClean="0"/>
              <a:t>Risk </a:t>
            </a:r>
            <a:r>
              <a:rPr lang="tr-TR" u="sng" dirty="0"/>
              <a:t>alır </a:t>
            </a:r>
            <a:r>
              <a:rPr lang="tr-TR" dirty="0"/>
              <a:t>ve </a:t>
            </a:r>
            <a:r>
              <a:rPr lang="tr-TR" u="sng" dirty="0"/>
              <a:t>iş </a:t>
            </a:r>
            <a:r>
              <a:rPr lang="tr-TR" u="sng" dirty="0"/>
              <a:t>projesini</a:t>
            </a:r>
            <a:r>
              <a:rPr lang="tr-TR" u="sng" dirty="0"/>
              <a:t> </a:t>
            </a:r>
            <a:r>
              <a:rPr lang="tr-TR" dirty="0"/>
              <a:t>hayata geçirir. </a:t>
            </a:r>
            <a:endParaRPr lang="tr-TR" dirty="0" smtClean="0"/>
          </a:p>
          <a:p>
            <a:pPr algn="just"/>
            <a:r>
              <a:rPr lang="tr-TR" dirty="0" smtClean="0"/>
              <a:t> Başka </a:t>
            </a:r>
            <a:r>
              <a:rPr lang="tr-TR" dirty="0"/>
              <a:t>kişilere de </a:t>
            </a:r>
            <a:r>
              <a:rPr lang="tr-TR" u="sng" dirty="0"/>
              <a:t>istihdam</a:t>
            </a:r>
            <a:r>
              <a:rPr lang="tr-TR" dirty="0"/>
              <a:t> sağlar. </a:t>
            </a:r>
            <a:endParaRPr lang="tr-TR" dirty="0" smtClean="0"/>
          </a:p>
          <a:p>
            <a:pPr algn="just"/>
            <a:r>
              <a:rPr lang="tr-TR" u="sng" dirty="0" smtClean="0"/>
              <a:t>Yetenek</a:t>
            </a:r>
            <a:r>
              <a:rPr lang="tr-TR" u="sng" dirty="0"/>
              <a:t>, birikim ve cesaret </a:t>
            </a:r>
            <a:r>
              <a:rPr lang="tr-TR" dirty="0"/>
              <a:t>özelliklerinin birleşimi girişimciyi meydana getirir</a:t>
            </a:r>
            <a:r>
              <a:rPr lang="tr-TR" dirty="0" smtClean="0"/>
              <a:t>.</a:t>
            </a:r>
          </a:p>
          <a:p>
            <a:pPr marL="0" indent="0" algn="just">
              <a:buNone/>
            </a:pPr>
            <a:r>
              <a:rPr lang="tr-TR" b="1" u="sng" dirty="0" smtClean="0"/>
              <a:t>Teknoloji </a:t>
            </a:r>
            <a:r>
              <a:rPr lang="tr-TR" b="1" u="sng" dirty="0"/>
              <a:t>odaklı girişimcilik</a:t>
            </a:r>
            <a:r>
              <a:rPr lang="tr-TR" b="1" dirty="0"/>
              <a:t>; </a:t>
            </a:r>
            <a:r>
              <a:rPr lang="tr-TR" dirty="0" smtClean="0"/>
              <a:t>bir </a:t>
            </a:r>
            <a:r>
              <a:rPr lang="tr-TR" dirty="0"/>
              <a:t>kişi veya topluluk tarafından </a:t>
            </a:r>
            <a:r>
              <a:rPr lang="tr-TR" dirty="0">
                <a:solidFill>
                  <a:srgbClr val="FF0000"/>
                </a:solidFill>
              </a:rPr>
              <a:t>bilimsel, teknik, kültürel, sosyal, ekonomik, yasal ve </a:t>
            </a:r>
            <a:r>
              <a:rPr lang="tr-TR" dirty="0" smtClean="0">
                <a:solidFill>
                  <a:srgbClr val="FF0000"/>
                </a:solidFill>
              </a:rPr>
              <a:t>politik </a:t>
            </a:r>
            <a:r>
              <a:rPr lang="tr-TR" dirty="0">
                <a:solidFill>
                  <a:srgbClr val="FF0000"/>
                </a:solidFill>
              </a:rPr>
              <a:t>unsurların </a:t>
            </a:r>
            <a:r>
              <a:rPr lang="tr-TR" dirty="0"/>
              <a:t>birbirine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tr-TR" dirty="0" smtClean="0"/>
              <a:t> </a:t>
            </a:r>
            <a:r>
              <a:rPr lang="tr-TR" dirty="0"/>
              <a:t>bir ortamda bir </a:t>
            </a:r>
            <a:r>
              <a:rPr lang="tr-TR" u="sng" dirty="0"/>
              <a:t>teknoloji odaklı </a:t>
            </a:r>
            <a:r>
              <a:rPr lang="tr-TR" u="sng" dirty="0" smtClean="0"/>
              <a:t>işletmenin </a:t>
            </a:r>
            <a:r>
              <a:rPr lang="tr-TR" u="sng" dirty="0"/>
              <a:t>yaratılması veya mevcut olanın </a:t>
            </a:r>
            <a:r>
              <a:rPr lang="tr-TR" u="sng" dirty="0" smtClean="0"/>
              <a:t>yenilenmesi</a:t>
            </a:r>
            <a:r>
              <a:rPr lang="tr-TR" dirty="0" smtClean="0"/>
              <a:t> amaçlı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  <a:r>
              <a:rPr lang="tr-TR" dirty="0"/>
              <a:t>bir süreçtir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z="1500" smtClean="0"/>
              <a:t>2</a:t>
            </a:fld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17080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0634" y="148705"/>
            <a:ext cx="10058400" cy="891328"/>
          </a:xfrm>
        </p:spPr>
        <p:txBody>
          <a:bodyPr>
            <a:normAutofit/>
          </a:bodyPr>
          <a:lstStyle/>
          <a:p>
            <a:pPr algn="just"/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Girişimcilik Destekleri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4691" y="932874"/>
            <a:ext cx="11790218" cy="2373746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tr-TR" sz="2400" b="1" dirty="0" smtClean="0"/>
              <a:t>Ostim </a:t>
            </a:r>
            <a:r>
              <a:rPr lang="tr-TR" sz="2400" b="1" dirty="0" smtClean="0"/>
              <a:t>T</a:t>
            </a:r>
            <a:r>
              <a:rPr lang="en-US" sz="2400" b="1" smtClean="0"/>
              <a:t>EKNOPARK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Teknoloji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Geliştirme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Bölgesi</a:t>
            </a:r>
            <a:r>
              <a:rPr lang="en-US" sz="2400" b="1" dirty="0" smtClean="0"/>
              <a:t>-TGB)</a:t>
            </a:r>
            <a:endParaRPr lang="tr-TR" sz="2400" b="1" dirty="0" smtClean="0"/>
          </a:p>
          <a:p>
            <a:pPr marL="0" indent="0" algn="just" fontAlgn="base">
              <a:buNone/>
            </a:pPr>
            <a:r>
              <a:rPr lang="tr-TR" sz="2400" dirty="0" smtClean="0"/>
              <a:t>Ar-Ge odaklı iş fikriyle </a:t>
            </a:r>
            <a:r>
              <a:rPr lang="tr-TR" sz="2400" u="sng" dirty="0" smtClean="0"/>
              <a:t>şirketleşen</a:t>
            </a:r>
            <a:r>
              <a:rPr lang="tr-TR" sz="2400" dirty="0" smtClean="0"/>
              <a:t> ve </a:t>
            </a:r>
            <a:r>
              <a:rPr lang="tr-TR" sz="2400" u="sng" dirty="0" smtClean="0"/>
              <a:t>BeeVenture Kuluçka Merkezinde kuluçka süreçlerini başarıyla tamamlayan Çankaya Üniversitesi mensubu girişimciler</a:t>
            </a:r>
            <a:r>
              <a:rPr lang="tr-TR" sz="2400" dirty="0" smtClean="0"/>
              <a:t>, üniversitemizin ortak olduğu Ostim Teknopark A.Ş.’de </a:t>
            </a:r>
            <a:r>
              <a:rPr lang="tr-TR" sz="2400" b="1" dirty="0" smtClean="0"/>
              <a:t>indirimli ofis </a:t>
            </a:r>
            <a:r>
              <a:rPr lang="tr-TR" sz="2400" dirty="0" smtClean="0"/>
              <a:t>imkanından yararlanmaktadır. </a:t>
            </a:r>
          </a:p>
          <a:p>
            <a:pPr marL="0" indent="0" algn="just" fontAlgn="base">
              <a:buNone/>
            </a:pPr>
            <a:r>
              <a:rPr lang="tr-TR" sz="2400" dirty="0" smtClean="0"/>
              <a:t>Teknopark bünyesinde yürüttüğü faaliyetlerde </a:t>
            </a:r>
            <a:r>
              <a:rPr lang="tr-TR" sz="2400" u="sng" dirty="0" smtClean="0">
                <a:solidFill>
                  <a:schemeClr val="tx1"/>
                </a:solidFill>
              </a:rPr>
              <a:t>SGK Teşviki</a:t>
            </a:r>
            <a:r>
              <a:rPr lang="tr-TR" sz="2400" dirty="0" smtClean="0">
                <a:solidFill>
                  <a:schemeClr val="tx1"/>
                </a:solidFill>
              </a:rPr>
              <a:t>, </a:t>
            </a:r>
            <a:r>
              <a:rPr lang="tr-TR" sz="2400" u="sng" dirty="0" smtClean="0">
                <a:solidFill>
                  <a:schemeClr val="tx1"/>
                </a:solidFill>
              </a:rPr>
              <a:t>KDV İstisnası</a:t>
            </a:r>
            <a:r>
              <a:rPr lang="tr-TR" sz="2400" dirty="0" smtClean="0">
                <a:solidFill>
                  <a:schemeClr val="tx1"/>
                </a:solidFill>
              </a:rPr>
              <a:t>, </a:t>
            </a:r>
            <a:r>
              <a:rPr lang="tr-TR" sz="2400" u="sng" dirty="0" smtClean="0">
                <a:solidFill>
                  <a:schemeClr val="tx1"/>
                </a:solidFill>
              </a:rPr>
              <a:t>Gelir Vergisi ve Kurumlar Vergisi İstisnası</a:t>
            </a:r>
            <a:r>
              <a:rPr lang="tr-TR" sz="2400" dirty="0" smtClean="0">
                <a:solidFill>
                  <a:schemeClr val="tx1"/>
                </a:solidFill>
              </a:rPr>
              <a:t> gibi </a:t>
            </a:r>
            <a:r>
              <a:rPr lang="tr-TR" sz="2400" dirty="0" smtClean="0"/>
              <a:t>teşviklerden yararlanabilmektedir. </a:t>
            </a:r>
            <a:endParaRPr lang="tr-TR" sz="2400" dirty="0"/>
          </a:p>
          <a:p>
            <a:pPr algn="just" fontAlgn="base"/>
            <a:endParaRPr lang="tr-TR" dirty="0" smtClean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z="1500" smtClean="0"/>
              <a:t>20</a:t>
            </a:fld>
            <a:endParaRPr lang="tr-TR" sz="1500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3"/>
          <a:srcRect b="13989"/>
          <a:stretch/>
        </p:blipFill>
        <p:spPr>
          <a:xfrm>
            <a:off x="2596755" y="3443144"/>
            <a:ext cx="7686011" cy="341485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938" y="319593"/>
            <a:ext cx="3333191" cy="8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46364" y="758952"/>
            <a:ext cx="11388436" cy="3566160"/>
          </a:xfrm>
        </p:spPr>
        <p:txBody>
          <a:bodyPr/>
          <a:lstStyle/>
          <a:p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err="1" smtClean="0"/>
              <a:t>Sorular</a:t>
            </a:r>
            <a:r>
              <a:rPr lang="en-US" b="1" dirty="0" smtClean="0"/>
              <a:t>?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25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8692" y="297656"/>
            <a:ext cx="10515600" cy="145725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KOBİ, KOSGEB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8692" y="1514764"/>
            <a:ext cx="11416145" cy="515892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en-US" b="1" dirty="0" smtClean="0"/>
              <a:t>KOBİ </a:t>
            </a:r>
            <a:r>
              <a:rPr lang="en-US" dirty="0" smtClean="0"/>
              <a:t>(</a:t>
            </a:r>
            <a:r>
              <a:rPr lang="en-US" i="1" dirty="0" err="1"/>
              <a:t>Küçük</a:t>
            </a:r>
            <a:r>
              <a:rPr lang="en-US" i="1" dirty="0"/>
              <a:t> ve </a:t>
            </a:r>
            <a:r>
              <a:rPr lang="en-US" i="1" dirty="0" err="1"/>
              <a:t>Orta</a:t>
            </a:r>
            <a:r>
              <a:rPr lang="en-US" i="1" dirty="0"/>
              <a:t> </a:t>
            </a:r>
            <a:r>
              <a:rPr lang="en-US" i="1" dirty="0" err="1"/>
              <a:t>Büyüklükteki</a:t>
            </a:r>
            <a:r>
              <a:rPr lang="en-US" i="1" dirty="0"/>
              <a:t> </a:t>
            </a:r>
            <a:r>
              <a:rPr lang="en-US" i="1" dirty="0" err="1"/>
              <a:t>İşletmeler</a:t>
            </a:r>
            <a:r>
              <a:rPr lang="en-US" dirty="0" smtClean="0"/>
              <a:t>): </a:t>
            </a:r>
            <a:r>
              <a:rPr lang="en-US" dirty="0" err="1" smtClean="0"/>
              <a:t>Türkiye'deki</a:t>
            </a:r>
            <a:r>
              <a:rPr lang="en-US" dirty="0" smtClean="0"/>
              <a:t> </a:t>
            </a:r>
            <a:r>
              <a:rPr lang="en-US" dirty="0"/>
              <a:t>KOBİ </a:t>
            </a:r>
            <a:r>
              <a:rPr lang="en-US" dirty="0" err="1"/>
              <a:t>tanımı</a:t>
            </a:r>
            <a:r>
              <a:rPr lang="en-US" dirty="0"/>
              <a:t>, </a:t>
            </a:r>
            <a:r>
              <a:rPr lang="en-US" b="1" dirty="0" smtClean="0"/>
              <a:t>2025</a:t>
            </a:r>
            <a:r>
              <a:rPr lang="en-US" dirty="0" smtClean="0"/>
              <a:t> </a:t>
            </a:r>
            <a:r>
              <a:rPr lang="en-US" dirty="0" err="1" smtClean="0"/>
              <a:t>yılı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b="1" dirty="0" smtClean="0"/>
              <a:t>250 </a:t>
            </a:r>
            <a:r>
              <a:rPr lang="en-US" b="1" dirty="0" err="1"/>
              <a:t>kişiden</a:t>
            </a:r>
            <a:r>
              <a:rPr lang="en-US" b="1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çalışanı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ve </a:t>
            </a:r>
            <a:r>
              <a:rPr lang="en-US" dirty="0" err="1"/>
              <a:t>yıllık</a:t>
            </a:r>
            <a:r>
              <a:rPr lang="en-US" dirty="0"/>
              <a:t> net </a:t>
            </a:r>
            <a:r>
              <a:rPr lang="en-US" dirty="0" err="1"/>
              <a:t>satış</a:t>
            </a:r>
            <a:r>
              <a:rPr lang="en-US" dirty="0"/>
              <a:t> </a:t>
            </a:r>
            <a:r>
              <a:rPr lang="en-US" dirty="0" err="1"/>
              <a:t>hasılatı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b="1" dirty="0" err="1"/>
              <a:t>mali</a:t>
            </a:r>
            <a:r>
              <a:rPr lang="en-US" b="1" dirty="0"/>
              <a:t> </a:t>
            </a:r>
            <a:r>
              <a:rPr lang="en-US" b="1" dirty="0" err="1"/>
              <a:t>bilançosu</a:t>
            </a:r>
            <a:r>
              <a:rPr lang="en-US" b="1" dirty="0"/>
              <a:t> 250 </a:t>
            </a:r>
            <a:r>
              <a:rPr lang="en-US" b="1" dirty="0" err="1"/>
              <a:t>milyon</a:t>
            </a:r>
            <a:r>
              <a:rPr lang="en-US" b="1" dirty="0"/>
              <a:t> </a:t>
            </a:r>
            <a:r>
              <a:rPr lang="en-US" b="1" dirty="0" err="1"/>
              <a:t>TL'yi</a:t>
            </a:r>
            <a:r>
              <a:rPr lang="en-US" b="1" dirty="0"/>
              <a:t> </a:t>
            </a:r>
            <a:r>
              <a:rPr lang="en-US" dirty="0" err="1"/>
              <a:t>geçmeyen</a:t>
            </a:r>
            <a:r>
              <a:rPr lang="en-US" dirty="0"/>
              <a:t> </a:t>
            </a:r>
            <a:r>
              <a:rPr lang="en-US" dirty="0" err="1" smtClean="0"/>
              <a:t>işletmelerdir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 smtClean="0"/>
              <a:t>KOSGEB: </a:t>
            </a:r>
            <a:r>
              <a:rPr lang="en-US" i="1" dirty="0" err="1" smtClean="0"/>
              <a:t>Küçük</a:t>
            </a:r>
            <a:r>
              <a:rPr lang="en-US" i="1" dirty="0" smtClean="0"/>
              <a:t> </a:t>
            </a:r>
            <a:r>
              <a:rPr lang="en-US" i="1" dirty="0"/>
              <a:t>ve </a:t>
            </a:r>
            <a:r>
              <a:rPr lang="en-US" i="1" dirty="0" err="1"/>
              <a:t>Orta</a:t>
            </a:r>
            <a:r>
              <a:rPr lang="en-US" i="1" dirty="0"/>
              <a:t> </a:t>
            </a:r>
            <a:r>
              <a:rPr lang="en-US" i="1" dirty="0" err="1"/>
              <a:t>Ölçekli</a:t>
            </a:r>
            <a:r>
              <a:rPr lang="en-US" i="1" dirty="0"/>
              <a:t> </a:t>
            </a:r>
            <a:r>
              <a:rPr lang="en-US" i="1" dirty="0" err="1"/>
              <a:t>İşletmeleri</a:t>
            </a:r>
            <a:r>
              <a:rPr lang="en-US" i="1" dirty="0"/>
              <a:t> </a:t>
            </a:r>
            <a:r>
              <a:rPr lang="en-US" i="1" dirty="0" err="1"/>
              <a:t>Geliştirme</a:t>
            </a:r>
            <a:r>
              <a:rPr lang="en-US" i="1" dirty="0"/>
              <a:t> ve </a:t>
            </a:r>
            <a:r>
              <a:rPr lang="en-US" i="1" dirty="0" err="1"/>
              <a:t>Destekleme</a:t>
            </a:r>
            <a:r>
              <a:rPr lang="en-US" i="1" dirty="0"/>
              <a:t> </a:t>
            </a:r>
            <a:r>
              <a:rPr lang="en-US" i="1" dirty="0" err="1"/>
              <a:t>İdaresi</a:t>
            </a:r>
            <a:r>
              <a:rPr lang="en-US" i="1" dirty="0"/>
              <a:t> </a:t>
            </a:r>
            <a:r>
              <a:rPr lang="en-US" i="1" dirty="0" err="1"/>
              <a:t>Başkanlığı</a:t>
            </a:r>
            <a:r>
              <a:rPr lang="en-US" dirty="0" err="1"/>
              <a:t>'nın</a:t>
            </a:r>
            <a:r>
              <a:rPr lang="en-US" dirty="0"/>
              <a:t> </a:t>
            </a:r>
            <a:r>
              <a:rPr lang="en-US" dirty="0" err="1"/>
              <a:t>kısaltmasıdır</a:t>
            </a:r>
            <a:r>
              <a:rPr lang="en-US" dirty="0" smtClean="0"/>
              <a:t>. </a:t>
            </a:r>
            <a:r>
              <a:rPr lang="en-US" dirty="0" err="1" smtClean="0"/>
              <a:t>Sanayi</a:t>
            </a:r>
            <a:r>
              <a:rPr lang="en-US" dirty="0" smtClean="0"/>
              <a:t> ve </a:t>
            </a:r>
            <a:r>
              <a:rPr lang="en-US" dirty="0" err="1" smtClean="0"/>
              <a:t>Teknoloji</a:t>
            </a:r>
            <a:r>
              <a:rPr lang="en-US" dirty="0" smtClean="0"/>
              <a:t> </a:t>
            </a:r>
            <a:r>
              <a:rPr lang="en-US" dirty="0" err="1" smtClean="0"/>
              <a:t>Bakanlığı’na</a:t>
            </a:r>
            <a:r>
              <a:rPr lang="en-US" dirty="0" smtClean="0"/>
              <a:t> </a:t>
            </a:r>
            <a:r>
              <a:rPr lang="en-US" dirty="0" err="1" smtClean="0"/>
              <a:t>bağlıdır</a:t>
            </a:r>
            <a:r>
              <a:rPr lang="en-US" dirty="0" smtClean="0"/>
              <a:t>. KOSGEB</a:t>
            </a:r>
            <a:r>
              <a:rPr lang="en-US" dirty="0"/>
              <a:t>, </a:t>
            </a:r>
            <a:r>
              <a:rPr lang="en-US" u="sng" dirty="0" err="1"/>
              <a:t>eğitim</a:t>
            </a:r>
            <a:r>
              <a:rPr lang="en-US" u="sng" dirty="0"/>
              <a:t>, </a:t>
            </a:r>
            <a:r>
              <a:rPr lang="en-US" u="sng" dirty="0" err="1"/>
              <a:t>danışmanlık</a:t>
            </a:r>
            <a:r>
              <a:rPr lang="en-US" u="sng" dirty="0"/>
              <a:t>, </a:t>
            </a:r>
            <a:r>
              <a:rPr lang="en-US" u="sng" dirty="0" err="1"/>
              <a:t>finansal</a:t>
            </a:r>
            <a:r>
              <a:rPr lang="en-US" u="sng" dirty="0"/>
              <a:t> </a:t>
            </a:r>
            <a:r>
              <a:rPr lang="en-US" u="sng" dirty="0" err="1"/>
              <a:t>destek</a:t>
            </a:r>
            <a:r>
              <a:rPr lang="en-US" u="sng" dirty="0"/>
              <a:t>, </a:t>
            </a:r>
            <a:r>
              <a:rPr lang="en-US" u="sng" dirty="0" err="1"/>
              <a:t>teknoloji</a:t>
            </a:r>
            <a:r>
              <a:rPr lang="en-US" u="sng" dirty="0"/>
              <a:t> </a:t>
            </a:r>
            <a:r>
              <a:rPr lang="en-US" u="sng" dirty="0" err="1"/>
              <a:t>transferi</a:t>
            </a:r>
            <a:r>
              <a:rPr lang="en-US" u="sng" dirty="0"/>
              <a:t> ve </a:t>
            </a:r>
            <a:r>
              <a:rPr lang="en-US" u="sng" dirty="0" err="1"/>
              <a:t>pazara</a:t>
            </a:r>
            <a:r>
              <a:rPr lang="en-US" u="sng" dirty="0"/>
              <a:t> </a:t>
            </a:r>
            <a:r>
              <a:rPr lang="en-US" u="sng" dirty="0" err="1"/>
              <a:t>erişim</a:t>
            </a:r>
            <a:r>
              <a:rPr lang="en-US" dirty="0"/>
              <a:t> 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alanlarda</a:t>
            </a:r>
            <a:r>
              <a:rPr lang="en-US" dirty="0"/>
              <a:t> </a:t>
            </a:r>
            <a:r>
              <a:rPr lang="en-US" dirty="0" err="1"/>
              <a:t>hizmetler</a:t>
            </a:r>
            <a:r>
              <a:rPr lang="en-US" dirty="0"/>
              <a:t> </a:t>
            </a:r>
            <a:r>
              <a:rPr lang="en-US" dirty="0" err="1" smtClean="0"/>
              <a:t>sunmaktadır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2025 </a:t>
            </a:r>
            <a:r>
              <a:rPr lang="en-US" dirty="0" err="1"/>
              <a:t>yılı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 KOSGEB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desteklenecek</a:t>
            </a:r>
            <a:r>
              <a:rPr lang="en-US" dirty="0"/>
              <a:t> KOBİ ve </a:t>
            </a:r>
            <a:r>
              <a:rPr lang="en-US" dirty="0" err="1"/>
              <a:t>girişimci</a:t>
            </a:r>
            <a:r>
              <a:rPr lang="en-US" dirty="0"/>
              <a:t> </a:t>
            </a:r>
            <a:r>
              <a:rPr lang="en-US" dirty="0" err="1"/>
              <a:t>sayısı</a:t>
            </a:r>
            <a:r>
              <a:rPr lang="en-US" dirty="0"/>
              <a:t> </a:t>
            </a:r>
            <a:r>
              <a:rPr lang="en-US" b="1" dirty="0" smtClean="0"/>
              <a:t>52.000</a:t>
            </a:r>
            <a:r>
              <a:rPr lang="en-US" dirty="0"/>
              <a:t> 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belirlenmiştir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z="1500" smtClean="0"/>
              <a:t>3</a:t>
            </a:fld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22753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8692" y="297656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KOSGEB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Girişimci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Destek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Programı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8692" y="1008228"/>
            <a:ext cx="11416145" cy="58497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Programın</a:t>
            </a:r>
            <a:r>
              <a:rPr lang="en-US" b="1" dirty="0" smtClean="0"/>
              <a:t> </a:t>
            </a:r>
            <a:r>
              <a:rPr lang="en-US" b="1" dirty="0" err="1"/>
              <a:t>Amacı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Ülkemizin</a:t>
            </a:r>
            <a:r>
              <a:rPr lang="en-US" dirty="0"/>
              <a:t> </a:t>
            </a:r>
            <a:r>
              <a:rPr lang="en-US" dirty="0" err="1"/>
              <a:t>stratejik</a:t>
            </a:r>
            <a:r>
              <a:rPr lang="en-US" dirty="0"/>
              <a:t> </a:t>
            </a:r>
            <a:r>
              <a:rPr lang="en-US" dirty="0" err="1" smtClean="0"/>
              <a:t>öncelikli</a:t>
            </a:r>
            <a:r>
              <a:rPr lang="en-US" dirty="0" smtClean="0"/>
              <a:t> </a:t>
            </a:r>
            <a:r>
              <a:rPr lang="en-US" dirty="0" err="1" smtClean="0"/>
              <a:t>sektörleri</a:t>
            </a:r>
            <a:r>
              <a:rPr lang="en-US" dirty="0" smtClean="0"/>
              <a:t> </a:t>
            </a:r>
            <a:r>
              <a:rPr lang="en-US" dirty="0" err="1"/>
              <a:t>öncelikli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b="1" dirty="0" err="1"/>
              <a:t>yeni</a:t>
            </a:r>
            <a:r>
              <a:rPr lang="en-US" b="1" dirty="0"/>
              <a:t> </a:t>
            </a:r>
            <a:r>
              <a:rPr lang="en-US" b="1" dirty="0" err="1" smtClean="0"/>
              <a:t>kurulan</a:t>
            </a:r>
            <a:r>
              <a:rPr lang="en-US" b="1" dirty="0" smtClean="0"/>
              <a:t>/</a:t>
            </a:r>
            <a:r>
              <a:rPr lang="en-US" b="1" dirty="0" err="1" smtClean="0"/>
              <a:t>kurulacak</a:t>
            </a:r>
            <a:r>
              <a:rPr lang="en-US" b="1" dirty="0" smtClean="0"/>
              <a:t> </a:t>
            </a:r>
            <a:r>
              <a:rPr lang="en-US" b="1" dirty="0" err="1"/>
              <a:t>işletmeleri</a:t>
            </a:r>
            <a:r>
              <a:rPr lang="en-US" b="1" dirty="0"/>
              <a:t> </a:t>
            </a:r>
            <a:r>
              <a:rPr lang="en-US" dirty="0" err="1"/>
              <a:t>destekleyerek</a:t>
            </a:r>
            <a:r>
              <a:rPr lang="en-US" dirty="0"/>
              <a:t> </a:t>
            </a:r>
            <a:r>
              <a:rPr lang="en-US" dirty="0" err="1"/>
              <a:t>sürdürülebilirliklerini</a:t>
            </a:r>
            <a:r>
              <a:rPr lang="en-US" dirty="0"/>
              <a:t> </a:t>
            </a:r>
            <a:r>
              <a:rPr lang="en-US" dirty="0" err="1"/>
              <a:t>sağlamaktır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Alanlar</a:t>
            </a:r>
            <a:endParaRPr lang="en-US" b="1" dirty="0"/>
          </a:p>
          <a:p>
            <a:pPr marL="0" indent="0">
              <a:buNone/>
            </a:pPr>
            <a:r>
              <a:rPr lang="en-US" dirty="0" err="1" smtClean="0"/>
              <a:t>İş</a:t>
            </a:r>
            <a:r>
              <a:rPr lang="en-US" dirty="0" smtClean="0"/>
              <a:t> </a:t>
            </a:r>
            <a:r>
              <a:rPr lang="en-US" dirty="0" err="1" smtClean="0"/>
              <a:t>Kurma</a:t>
            </a:r>
            <a:r>
              <a:rPr lang="en-US" dirty="0" smtClean="0"/>
              <a:t> </a:t>
            </a:r>
            <a:r>
              <a:rPr lang="en-US" dirty="0" err="1" smtClean="0"/>
              <a:t>Desteğine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C-</a:t>
            </a:r>
            <a:r>
              <a:rPr lang="en-US" dirty="0" err="1" smtClean="0"/>
              <a:t>İmalat</a:t>
            </a:r>
            <a:endParaRPr lang="en-US" dirty="0"/>
          </a:p>
          <a:p>
            <a:pPr lvl="0"/>
            <a:r>
              <a:rPr lang="en-US" dirty="0"/>
              <a:t>61-Telekomünikasyon</a:t>
            </a:r>
          </a:p>
          <a:p>
            <a:pPr lvl="0"/>
            <a:r>
              <a:rPr lang="en-US" dirty="0"/>
              <a:t>62-Bilgisayar </a:t>
            </a:r>
            <a:r>
              <a:rPr lang="en-US" dirty="0" err="1"/>
              <a:t>programlama</a:t>
            </a:r>
            <a:r>
              <a:rPr lang="en-US" dirty="0"/>
              <a:t>, </a:t>
            </a:r>
            <a:r>
              <a:rPr lang="en-US" dirty="0" err="1"/>
              <a:t>danışmanlık</a:t>
            </a:r>
            <a:r>
              <a:rPr lang="en-US" dirty="0"/>
              <a:t> ve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faaliyetler</a:t>
            </a:r>
            <a:endParaRPr lang="en-US" dirty="0"/>
          </a:p>
          <a:p>
            <a:pPr lvl="0"/>
            <a:r>
              <a:rPr lang="en-US" dirty="0"/>
              <a:t>63-Bilişim </a:t>
            </a:r>
            <a:r>
              <a:rPr lang="en-US" dirty="0" err="1"/>
              <a:t>altyapısı</a:t>
            </a:r>
            <a:r>
              <a:rPr lang="en-US" dirty="0"/>
              <a:t>,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işleme</a:t>
            </a:r>
            <a:r>
              <a:rPr lang="en-US" dirty="0"/>
              <a:t>, </a:t>
            </a:r>
            <a:r>
              <a:rPr lang="en-US" dirty="0" err="1"/>
              <a:t>barındırma</a:t>
            </a:r>
            <a:r>
              <a:rPr lang="en-US" dirty="0"/>
              <a:t> ve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 smtClean="0"/>
              <a:t>hizmeti</a:t>
            </a:r>
            <a:endParaRPr lang="en-US" dirty="0"/>
          </a:p>
          <a:p>
            <a:pPr lvl="0"/>
            <a:r>
              <a:rPr lang="en-US" dirty="0"/>
              <a:t>72-Bilimsel </a:t>
            </a:r>
            <a:r>
              <a:rPr lang="en-US" dirty="0" err="1"/>
              <a:t>araştırma</a:t>
            </a:r>
            <a:r>
              <a:rPr lang="en-US" dirty="0"/>
              <a:t> ve </a:t>
            </a:r>
            <a:r>
              <a:rPr lang="en-US" dirty="0" err="1" smtClean="0"/>
              <a:t>geliştirme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sektörlerinde</a:t>
            </a:r>
            <a:r>
              <a:rPr lang="en-US" dirty="0" smtClean="0"/>
              <a:t> </a:t>
            </a:r>
            <a:r>
              <a:rPr lang="en-US" dirty="0" err="1"/>
              <a:t>faaliyet</a:t>
            </a:r>
            <a:r>
              <a:rPr lang="en-US" dirty="0"/>
              <a:t> </a:t>
            </a:r>
            <a:r>
              <a:rPr lang="en-US" dirty="0" err="1"/>
              <a:t>gösteren</a:t>
            </a:r>
            <a:r>
              <a:rPr lang="en-US" dirty="0"/>
              <a:t> </a:t>
            </a:r>
            <a:r>
              <a:rPr lang="en-US" dirty="0" err="1"/>
              <a:t>işletmeler</a:t>
            </a:r>
            <a:r>
              <a:rPr lang="en-US" dirty="0"/>
              <a:t> </a:t>
            </a:r>
            <a:r>
              <a:rPr lang="en-US" dirty="0" err="1"/>
              <a:t>başvurabilir</a:t>
            </a:r>
            <a:r>
              <a:rPr lang="en-US" dirty="0"/>
              <a:t>.</a:t>
            </a:r>
          </a:p>
          <a:p>
            <a:pPr algn="just"/>
            <a:endParaRPr lang="tr-TR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z="1500" smtClean="0"/>
              <a:t>4</a:t>
            </a:fld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38503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8692" y="8950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KOSGEB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Girişimci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Destek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Programı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(2025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yılı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75189" y="2478880"/>
          <a:ext cx="10424159" cy="2724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0021">
                  <a:extLst>
                    <a:ext uri="{9D8B030D-6E8A-4147-A177-3AD203B41FA5}">
                      <a16:colId xmlns:a16="http://schemas.microsoft.com/office/drawing/2014/main" val="2339164998"/>
                    </a:ext>
                  </a:extLst>
                </a:gridCol>
                <a:gridCol w="4380021">
                  <a:extLst>
                    <a:ext uri="{9D8B030D-6E8A-4147-A177-3AD203B41FA5}">
                      <a16:colId xmlns:a16="http://schemas.microsoft.com/office/drawing/2014/main" val="2850232087"/>
                    </a:ext>
                  </a:extLst>
                </a:gridCol>
                <a:gridCol w="855715">
                  <a:extLst>
                    <a:ext uri="{9D8B030D-6E8A-4147-A177-3AD203B41FA5}">
                      <a16:colId xmlns:a16="http://schemas.microsoft.com/office/drawing/2014/main" val="597536019"/>
                    </a:ext>
                  </a:extLst>
                </a:gridCol>
                <a:gridCol w="808402">
                  <a:extLst>
                    <a:ext uri="{9D8B030D-6E8A-4147-A177-3AD203B41FA5}">
                      <a16:colId xmlns:a16="http://schemas.microsoft.com/office/drawing/2014/main" val="40093679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100">
                          <a:effectLst/>
                        </a:rPr>
                        <a:t>İŞ KURMA DESTEĞİ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896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100">
                          <a:effectLst/>
                        </a:rPr>
                        <a:t>DESTEK UNSURU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100">
                          <a:effectLst/>
                        </a:rPr>
                        <a:t>DESTEK TUTARI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100">
                          <a:effectLst/>
                        </a:rPr>
                        <a:t>DESTEK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ORANI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100">
                          <a:effectLst/>
                        </a:rPr>
                        <a:t>DESTEK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SÜRESİ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58174110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100">
                          <a:effectLst/>
                        </a:rPr>
                        <a:t>Kuruluş Desteği </a:t>
                      </a:r>
                      <a:r>
                        <a:rPr lang="en-US" sz="800" baseline="30000">
                          <a:effectLst/>
                        </a:rPr>
                        <a:t>(*)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100">
                          <a:effectLst/>
                        </a:rPr>
                        <a:t>Gerçek kişi işletme 10.000 TL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(Geri Ödemesiz)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100">
                          <a:effectLst/>
                        </a:rPr>
                        <a:t>36 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6020535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100">
                          <a:effectLst/>
                        </a:rPr>
                        <a:t>Sermaye şirketi işletme 20.000 TL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367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100">
                          <a:effectLst/>
                        </a:rPr>
                        <a:t>Personel Giderleri Desteği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100">
                          <a:effectLst/>
                        </a:rPr>
                        <a:t>İşletmenin vergi mükellefiyetinin devam etmesi şartıyla iş kurma desteği başlangıç tarihinden itibaren 1 inci yıl birinci dönem, 2 nci yıl ikinci dönem ve 3 üncü yıl üçüncü dönem olmak üzere; işletmede çalışan personelin tahakkuk eden prim gün sayılarının toplamı 360 ve üzeri olduğu her bir dönem için 1 aylık brüt asgari ücretin işverene toplam maliyet tutarı kadar destek sağlanır.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08067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800" baseline="30000" dirty="0">
                          <a:effectLst/>
                        </a:rPr>
                        <a:t>(*)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err="1">
                          <a:effectLst/>
                        </a:rPr>
                        <a:t>Girişimcinin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genç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kadın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engelli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gazi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veya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birinci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derecede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şehit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yakını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olması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durumunda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kuruluş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desteğine</a:t>
                      </a:r>
                      <a:r>
                        <a:rPr lang="en-US" sz="1100" dirty="0">
                          <a:effectLst/>
                        </a:rPr>
                        <a:t> 10.000.-TL </a:t>
                      </a:r>
                      <a:r>
                        <a:rPr lang="en-US" sz="1100" dirty="0" err="1">
                          <a:effectLst/>
                        </a:rPr>
                        <a:t>ilave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edilir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174450"/>
                  </a:ext>
                </a:extLst>
              </a:tr>
            </a:tbl>
          </a:graphicData>
        </a:graphic>
      </p:graphicFrame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z="1500" smtClean="0"/>
              <a:t>5</a:t>
            </a:fld>
            <a:endParaRPr lang="tr-TR" sz="1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197351"/>
              </p:ext>
            </p:extLst>
          </p:nvPr>
        </p:nvGraphicFramePr>
        <p:xfrm>
          <a:off x="379195" y="752281"/>
          <a:ext cx="11416146" cy="5632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1096">
                  <a:extLst>
                    <a:ext uri="{9D8B030D-6E8A-4147-A177-3AD203B41FA5}">
                      <a16:colId xmlns:a16="http://schemas.microsoft.com/office/drawing/2014/main" val="488875682"/>
                    </a:ext>
                  </a:extLst>
                </a:gridCol>
                <a:gridCol w="6632213">
                  <a:extLst>
                    <a:ext uri="{9D8B030D-6E8A-4147-A177-3AD203B41FA5}">
                      <a16:colId xmlns:a16="http://schemas.microsoft.com/office/drawing/2014/main" val="269872947"/>
                    </a:ext>
                  </a:extLst>
                </a:gridCol>
                <a:gridCol w="1257506">
                  <a:extLst>
                    <a:ext uri="{9D8B030D-6E8A-4147-A177-3AD203B41FA5}">
                      <a16:colId xmlns:a16="http://schemas.microsoft.com/office/drawing/2014/main" val="875164413"/>
                    </a:ext>
                  </a:extLst>
                </a:gridCol>
                <a:gridCol w="885331">
                  <a:extLst>
                    <a:ext uri="{9D8B030D-6E8A-4147-A177-3AD203B41FA5}">
                      <a16:colId xmlns:a16="http://schemas.microsoft.com/office/drawing/2014/main" val="3737196500"/>
                    </a:ext>
                  </a:extLst>
                </a:gridCol>
              </a:tblGrid>
              <a:tr h="81907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İŞ KURMA DESTEĞİ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80322"/>
                  </a:ext>
                </a:extLst>
              </a:tr>
              <a:tr h="5994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400">
                          <a:effectLst/>
                        </a:rPr>
                        <a:t>DESTEK UNSURU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400" dirty="0">
                          <a:effectLst/>
                        </a:rPr>
                        <a:t>DESTEK TUTARI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effectLst/>
                        </a:rPr>
                        <a:t>DESTEK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ORANI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effectLst/>
                        </a:rPr>
                        <a:t>DESTEK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SÜRESİ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333082620"/>
                  </a:ext>
                </a:extLst>
              </a:tr>
              <a:tr h="34881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400" dirty="0" err="1">
                          <a:effectLst/>
                        </a:rPr>
                        <a:t>Kuruluş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Desteği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baseline="30000" dirty="0">
                          <a:effectLst/>
                        </a:rPr>
                        <a:t>(*)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400">
                          <a:effectLst/>
                        </a:rPr>
                        <a:t>Gerçek kişi işletme 10.000 TL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effectLst/>
                        </a:rPr>
                        <a:t>100%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(Geri </a:t>
                      </a:r>
                      <a:r>
                        <a:rPr lang="en-US" sz="1800" dirty="0" err="1">
                          <a:effectLst/>
                        </a:rPr>
                        <a:t>Ödemesiz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effectLst/>
                        </a:rPr>
                        <a:t>36 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219748239"/>
                  </a:ext>
                </a:extLst>
              </a:tr>
              <a:tr h="348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400" strike="sngStrike" dirty="0" err="1">
                          <a:effectLst/>
                        </a:rPr>
                        <a:t>Sermaye</a:t>
                      </a:r>
                      <a:r>
                        <a:rPr lang="en-US" sz="2400" strike="sngStrike" dirty="0">
                          <a:effectLst/>
                        </a:rPr>
                        <a:t> </a:t>
                      </a:r>
                      <a:r>
                        <a:rPr lang="en-US" sz="2400" strike="sngStrike" dirty="0" err="1">
                          <a:effectLst/>
                        </a:rPr>
                        <a:t>şirketi</a:t>
                      </a:r>
                      <a:r>
                        <a:rPr lang="en-US" sz="2400" strike="sngStrike" dirty="0">
                          <a:effectLst/>
                        </a:rPr>
                        <a:t> </a:t>
                      </a:r>
                      <a:r>
                        <a:rPr lang="en-US" sz="2400" strike="sngStrike" dirty="0" err="1">
                          <a:effectLst/>
                        </a:rPr>
                        <a:t>işletme</a:t>
                      </a:r>
                      <a:r>
                        <a:rPr lang="en-US" sz="2400" strike="sngStrike" dirty="0">
                          <a:effectLst/>
                        </a:rPr>
                        <a:t> 20.000 TL</a:t>
                      </a:r>
                      <a:endParaRPr lang="en-US" sz="2400" strike="sngStrik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68978"/>
                  </a:ext>
                </a:extLst>
              </a:tr>
              <a:tr h="15219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400" dirty="0" err="1">
                          <a:effectLst/>
                        </a:rPr>
                        <a:t>Personel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Giderleri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Desteği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İş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kurma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desteği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başlangıç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tarihinden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itibaren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1’inci </a:t>
                      </a:r>
                      <a:r>
                        <a:rPr lang="en-US" sz="2400" dirty="0" err="1" smtClean="0">
                          <a:effectLst/>
                        </a:rPr>
                        <a:t>yıl</a:t>
                      </a:r>
                      <a:r>
                        <a:rPr lang="en-US" sz="2400" dirty="0" smtClean="0">
                          <a:effectLst/>
                        </a:rPr>
                        <a:t>, </a:t>
                      </a:r>
                      <a:r>
                        <a:rPr lang="en-US" sz="2400" dirty="0" smtClean="0">
                          <a:effectLst/>
                        </a:rPr>
                        <a:t>2’nci </a:t>
                      </a:r>
                      <a:r>
                        <a:rPr lang="en-US" sz="2400" dirty="0" err="1" smtClean="0">
                          <a:effectLst/>
                        </a:rPr>
                        <a:t>yıl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ve </a:t>
                      </a:r>
                      <a:r>
                        <a:rPr lang="en-US" sz="2400" dirty="0" smtClean="0">
                          <a:effectLst/>
                        </a:rPr>
                        <a:t>3’üncü </a:t>
                      </a:r>
                      <a:r>
                        <a:rPr lang="en-US" sz="2400" dirty="0" err="1" smtClean="0">
                          <a:effectLst/>
                        </a:rPr>
                        <a:t>yıl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olmak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üzere</a:t>
                      </a:r>
                      <a:r>
                        <a:rPr lang="en-US" sz="2400" dirty="0">
                          <a:effectLst/>
                        </a:rPr>
                        <a:t>; </a:t>
                      </a:r>
                      <a:r>
                        <a:rPr lang="en-US" sz="2400" dirty="0" err="1">
                          <a:effectLst/>
                        </a:rPr>
                        <a:t>işletmede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çalışan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personelin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tahakkuk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eden</a:t>
                      </a:r>
                      <a:r>
                        <a:rPr lang="en-US" sz="2400" dirty="0">
                          <a:effectLst/>
                        </a:rPr>
                        <a:t> prim </a:t>
                      </a:r>
                      <a:r>
                        <a:rPr lang="en-US" sz="2400" dirty="0" err="1">
                          <a:effectLst/>
                        </a:rPr>
                        <a:t>gün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sayılarının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toplamı</a:t>
                      </a:r>
                      <a:r>
                        <a:rPr lang="en-US" sz="2400" dirty="0">
                          <a:effectLst/>
                        </a:rPr>
                        <a:t> 360 ve </a:t>
                      </a:r>
                      <a:r>
                        <a:rPr lang="en-US" sz="2400" dirty="0" err="1">
                          <a:effectLst/>
                        </a:rPr>
                        <a:t>üzeri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olduğu</a:t>
                      </a:r>
                      <a:r>
                        <a:rPr lang="en-US" sz="2400" dirty="0">
                          <a:effectLst/>
                        </a:rPr>
                        <a:t> her </a:t>
                      </a:r>
                      <a:r>
                        <a:rPr lang="en-US" sz="2400" dirty="0" err="1">
                          <a:effectLst/>
                        </a:rPr>
                        <a:t>bir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yıl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için</a:t>
                      </a:r>
                      <a:r>
                        <a:rPr lang="en-US" sz="2400" dirty="0">
                          <a:effectLst/>
                        </a:rPr>
                        <a:t> 1 </a:t>
                      </a:r>
                      <a:r>
                        <a:rPr lang="en-US" sz="2400" dirty="0" err="1">
                          <a:effectLst/>
                        </a:rPr>
                        <a:t>aylık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brüt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asgari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ücretin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işverene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toplam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maliyet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tutarı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kadar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destek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sağlanır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74332"/>
                  </a:ext>
                </a:extLst>
              </a:tr>
              <a:tr h="34881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baseline="30000" dirty="0">
                          <a:effectLst/>
                        </a:rPr>
                        <a:t>(*)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>
                          <a:effectLst/>
                        </a:rPr>
                        <a:t>Girişimcinin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genç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(29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yaş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altı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), </a:t>
                      </a:r>
                      <a:r>
                        <a:rPr lang="en-US" sz="1800" dirty="0" err="1">
                          <a:effectLst/>
                        </a:rPr>
                        <a:t>kadın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engelli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gazi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veya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birinci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derecede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şehit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yakını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olması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durumunda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kuruluş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desteğine</a:t>
                      </a:r>
                      <a:r>
                        <a:rPr lang="en-US" sz="1800" dirty="0">
                          <a:effectLst/>
                        </a:rPr>
                        <a:t> 10.000.-TL </a:t>
                      </a:r>
                      <a:r>
                        <a:rPr lang="en-US" sz="1800" dirty="0" err="1">
                          <a:effectLst/>
                        </a:rPr>
                        <a:t>ilave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edilir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187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9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8692" y="297656"/>
            <a:ext cx="10515600" cy="1325563"/>
          </a:xfrm>
        </p:spPr>
        <p:txBody>
          <a:bodyPr/>
          <a:lstStyle/>
          <a:p>
            <a:r>
              <a:rPr lang="en-US" b="1" dirty="0" smtClean="0"/>
              <a:t>KOSGEB </a:t>
            </a:r>
            <a:r>
              <a:rPr lang="en-US" b="1" dirty="0" err="1" smtClean="0"/>
              <a:t>Girişimci</a:t>
            </a:r>
            <a:r>
              <a:rPr lang="en-US" b="1" dirty="0" smtClean="0"/>
              <a:t> </a:t>
            </a:r>
            <a:r>
              <a:rPr lang="en-US" b="1" dirty="0" err="1" smtClean="0"/>
              <a:t>Destek</a:t>
            </a:r>
            <a:r>
              <a:rPr lang="en-US" b="1" dirty="0" smtClean="0"/>
              <a:t> </a:t>
            </a:r>
            <a:r>
              <a:rPr lang="en-US" b="1" dirty="0" err="1" smtClean="0"/>
              <a:t>Programı</a:t>
            </a:r>
            <a:r>
              <a:rPr lang="en-US" b="1" dirty="0" smtClean="0"/>
              <a:t> (2025 </a:t>
            </a:r>
            <a:r>
              <a:rPr lang="en-US" b="1" dirty="0" err="1" smtClean="0"/>
              <a:t>yılı</a:t>
            </a:r>
            <a:r>
              <a:rPr lang="en-US" b="1" dirty="0" smtClean="0"/>
              <a:t>)</a:t>
            </a:r>
            <a:br>
              <a:rPr lang="en-US" b="1" dirty="0" smtClean="0"/>
            </a:b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765612"/>
              </p:ext>
            </p:extLst>
          </p:nvPr>
        </p:nvGraphicFramePr>
        <p:xfrm>
          <a:off x="544947" y="1422401"/>
          <a:ext cx="11240652" cy="5232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73971">
                  <a:extLst>
                    <a:ext uri="{9D8B030D-6E8A-4147-A177-3AD203B41FA5}">
                      <a16:colId xmlns:a16="http://schemas.microsoft.com/office/drawing/2014/main" val="799032524"/>
                    </a:ext>
                  </a:extLst>
                </a:gridCol>
                <a:gridCol w="2147467">
                  <a:extLst>
                    <a:ext uri="{9D8B030D-6E8A-4147-A177-3AD203B41FA5}">
                      <a16:colId xmlns:a16="http://schemas.microsoft.com/office/drawing/2014/main" val="1900689402"/>
                    </a:ext>
                  </a:extLst>
                </a:gridCol>
                <a:gridCol w="1627378">
                  <a:extLst>
                    <a:ext uri="{9D8B030D-6E8A-4147-A177-3AD203B41FA5}">
                      <a16:colId xmlns:a16="http://schemas.microsoft.com/office/drawing/2014/main" val="1386606943"/>
                    </a:ext>
                  </a:extLst>
                </a:gridCol>
                <a:gridCol w="1291836">
                  <a:extLst>
                    <a:ext uri="{9D8B030D-6E8A-4147-A177-3AD203B41FA5}">
                      <a16:colId xmlns:a16="http://schemas.microsoft.com/office/drawing/2014/main" val="3000935629"/>
                    </a:ext>
                  </a:extLst>
                </a:gridCol>
              </a:tblGrid>
              <a:tr h="33903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İŞ GELİŞTİRME DESTEĞİ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436014"/>
                  </a:ext>
                </a:extLst>
              </a:tr>
              <a:tr h="5670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effectLst/>
                        </a:rPr>
                        <a:t>DESTEK UNSURU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DESTEK TUTARI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400">
                          <a:effectLst/>
                        </a:rPr>
                        <a:t>DESTEK</a:t>
                      </a:r>
                      <a:br>
                        <a:rPr lang="en-US" sz="2400">
                          <a:effectLst/>
                        </a:rPr>
                      </a:br>
                      <a:r>
                        <a:rPr lang="en-US" sz="2400">
                          <a:effectLst/>
                        </a:rPr>
                        <a:t>ORANI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400">
                          <a:effectLst/>
                        </a:rPr>
                        <a:t>PROJE</a:t>
                      </a:r>
                      <a:br>
                        <a:rPr lang="en-US" sz="2400">
                          <a:effectLst/>
                        </a:rPr>
                      </a:br>
                      <a:r>
                        <a:rPr lang="en-US" sz="2400">
                          <a:effectLst/>
                        </a:rPr>
                        <a:t>SÜRESİ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901054879"/>
                  </a:ext>
                </a:extLst>
              </a:tr>
              <a:tr h="3390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400">
                          <a:effectLst/>
                        </a:rPr>
                        <a:t>Personel Giderleri Desteği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1.500.000 TL</a:t>
                      </a:r>
                      <a:r>
                        <a:rPr lang="en-US" sz="2000" baseline="30000">
                          <a:effectLst/>
                        </a:rPr>
                        <a:t>(*)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400">
                          <a:effectLst/>
                        </a:rPr>
                        <a:t>%80</a:t>
                      </a:r>
                      <a:br>
                        <a:rPr lang="en-US" sz="2400">
                          <a:effectLst/>
                        </a:rPr>
                      </a:br>
                      <a:r>
                        <a:rPr lang="en-US" sz="2400">
                          <a:effectLst/>
                        </a:rPr>
                        <a:t>(Geri Ödemeli)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400" dirty="0">
                          <a:effectLst/>
                        </a:rPr>
                        <a:t>36 Ay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149550170"/>
                  </a:ext>
                </a:extLst>
              </a:tr>
              <a:tr h="3390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400">
                          <a:effectLst/>
                        </a:rPr>
                        <a:t>Makine-Teçhizat ve Kalıp Giderleri Desteği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443989"/>
                  </a:ext>
                </a:extLst>
              </a:tr>
              <a:tr h="3390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400">
                          <a:effectLst/>
                        </a:rPr>
                        <a:t>Yazılım Giderleri Desteği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092779"/>
                  </a:ext>
                </a:extLst>
              </a:tr>
              <a:tr h="5670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400" dirty="0" err="1">
                          <a:effectLst/>
                        </a:rPr>
                        <a:t>Hizmet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Alımı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Giderleri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Desteği</a:t>
                      </a:r>
                      <a:r>
                        <a:rPr lang="en-US" sz="2400" dirty="0">
                          <a:effectLst/>
                        </a:rPr>
                        <a:t> (</a:t>
                      </a:r>
                      <a:r>
                        <a:rPr lang="en-US" sz="2400" dirty="0" err="1">
                          <a:effectLst/>
                        </a:rPr>
                        <a:t>eğitim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danışmanlık</a:t>
                      </a:r>
                      <a:r>
                        <a:rPr lang="en-US" sz="2400" dirty="0">
                          <a:effectLst/>
                        </a:rPr>
                        <a:t> ve </a:t>
                      </a:r>
                      <a:r>
                        <a:rPr lang="en-US" sz="2400" dirty="0" err="1">
                          <a:effectLst/>
                        </a:rPr>
                        <a:t>yönderlik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belgelendirme</a:t>
                      </a:r>
                      <a:r>
                        <a:rPr lang="en-US" sz="2400" dirty="0">
                          <a:effectLst/>
                        </a:rPr>
                        <a:t>, test ve </a:t>
                      </a:r>
                      <a:r>
                        <a:rPr lang="en-US" sz="2400" dirty="0" err="1">
                          <a:effectLst/>
                        </a:rPr>
                        <a:t>analiz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pazarlama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tasarım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sınai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mülkiyet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hakları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giderleri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186543"/>
                  </a:ext>
                </a:extLst>
              </a:tr>
              <a:tr h="33903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baseline="30000" dirty="0">
                          <a:effectLst/>
                        </a:rPr>
                        <a:t>(*)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err="1">
                          <a:effectLst/>
                        </a:rPr>
                        <a:t>Girişimcinin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genç</a:t>
                      </a:r>
                      <a:r>
                        <a:rPr lang="en-US" sz="2000" dirty="0" smtClean="0">
                          <a:effectLst/>
                        </a:rPr>
                        <a:t> (29 </a:t>
                      </a:r>
                      <a:r>
                        <a:rPr lang="en-US" sz="2000" dirty="0" err="1" smtClean="0">
                          <a:effectLst/>
                        </a:rPr>
                        <a:t>yaş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altı</a:t>
                      </a:r>
                      <a:r>
                        <a:rPr lang="en-US" sz="2000" dirty="0" smtClean="0">
                          <a:effectLst/>
                        </a:rPr>
                        <a:t>), </a:t>
                      </a:r>
                      <a:r>
                        <a:rPr lang="en-US" sz="2000" dirty="0" err="1">
                          <a:effectLst/>
                        </a:rPr>
                        <a:t>kadın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engelli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gazi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veya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birinci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derecede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şehit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yakını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olması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durumunda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destek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üst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limitine</a:t>
                      </a:r>
                      <a:r>
                        <a:rPr lang="en-US" sz="2000" dirty="0">
                          <a:effectLst/>
                        </a:rPr>
                        <a:t> 150.000.-TL </a:t>
                      </a:r>
                      <a:r>
                        <a:rPr lang="en-US" sz="2000" dirty="0" err="1">
                          <a:effectLst/>
                        </a:rPr>
                        <a:t>ilave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edilir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744074"/>
                  </a:ext>
                </a:extLst>
              </a:tr>
            </a:tbl>
          </a:graphicData>
        </a:graphic>
      </p:graphicFrame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z="1500" smtClean="0"/>
              <a:t>6</a:t>
            </a:fld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40677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1512 – TÜBİTAK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Girişimcilik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Destek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Programı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Bireysel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Genç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Girişimci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Programı-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527" y="1825625"/>
            <a:ext cx="11434618" cy="48153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500" b="1" dirty="0" err="1" smtClean="0"/>
              <a:t>Kimler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Başvurabilir</a:t>
            </a:r>
            <a:endParaRPr lang="en-US" sz="4500" b="1" dirty="0"/>
          </a:p>
          <a:p>
            <a:pPr marL="0" indent="0">
              <a:buNone/>
            </a:pPr>
            <a:r>
              <a:rPr lang="en-US" sz="4500" dirty="0"/>
              <a:t>Program </a:t>
            </a:r>
            <a:r>
              <a:rPr lang="en-US" sz="4500" dirty="0" err="1"/>
              <a:t>kapsamında</a:t>
            </a:r>
            <a:r>
              <a:rPr lang="en-US" sz="4500" dirty="0"/>
              <a:t> </a:t>
            </a:r>
            <a:r>
              <a:rPr lang="en-US" sz="4500" dirty="0" err="1"/>
              <a:t>teknoloji</a:t>
            </a:r>
            <a:r>
              <a:rPr lang="en-US" sz="4500" dirty="0"/>
              <a:t> ve </a:t>
            </a:r>
            <a:r>
              <a:rPr lang="en-US" sz="4500" dirty="0" err="1"/>
              <a:t>yenilik</a:t>
            </a:r>
            <a:r>
              <a:rPr lang="en-US" sz="4500" dirty="0"/>
              <a:t> </a:t>
            </a:r>
            <a:r>
              <a:rPr lang="en-US" sz="4500" dirty="0" err="1"/>
              <a:t>odaklı</a:t>
            </a:r>
            <a:r>
              <a:rPr lang="en-US" sz="4500" dirty="0"/>
              <a:t> </a:t>
            </a:r>
            <a:r>
              <a:rPr lang="en-US" sz="4500" u="sng" dirty="0" err="1"/>
              <a:t>girişim</a:t>
            </a:r>
            <a:r>
              <a:rPr lang="en-US" sz="4500" u="sng" dirty="0"/>
              <a:t> </a:t>
            </a:r>
            <a:r>
              <a:rPr lang="en-US" sz="4500" u="sng" dirty="0" err="1"/>
              <a:t>faaliyetinde</a:t>
            </a:r>
            <a:r>
              <a:rPr lang="en-US" sz="4500" u="sng" dirty="0"/>
              <a:t> </a:t>
            </a:r>
            <a:r>
              <a:rPr lang="en-US" sz="4500" u="sng" dirty="0" err="1"/>
              <a:t>bulunmaya</a:t>
            </a:r>
            <a:r>
              <a:rPr lang="en-US" sz="4500" u="sng" dirty="0"/>
              <a:t> </a:t>
            </a:r>
            <a:r>
              <a:rPr lang="en-US" sz="4500" u="sng" dirty="0" err="1"/>
              <a:t>aday</a:t>
            </a:r>
            <a:r>
              <a:rPr lang="en-US" sz="4500" dirty="0"/>
              <a:t>, </a:t>
            </a:r>
            <a:r>
              <a:rPr lang="en-US" sz="4500" dirty="0" err="1"/>
              <a:t>çağrıda</a:t>
            </a:r>
            <a:r>
              <a:rPr lang="en-US" sz="4500" dirty="0"/>
              <a:t> </a:t>
            </a:r>
            <a:r>
              <a:rPr lang="en-US" sz="4500" dirty="0" err="1"/>
              <a:t>belirtilen</a:t>
            </a:r>
            <a:r>
              <a:rPr lang="en-US" sz="4500" dirty="0"/>
              <a:t> </a:t>
            </a:r>
            <a:r>
              <a:rPr lang="en-US" sz="4500" dirty="0" err="1"/>
              <a:t>nitelikleri</a:t>
            </a:r>
            <a:r>
              <a:rPr lang="en-US" sz="4500" dirty="0"/>
              <a:t> </a:t>
            </a:r>
            <a:r>
              <a:rPr lang="en-US" sz="4500" dirty="0" err="1"/>
              <a:t>taşıyan</a:t>
            </a:r>
            <a:r>
              <a:rPr lang="en-US" sz="4500" dirty="0"/>
              <a:t>, </a:t>
            </a:r>
            <a:r>
              <a:rPr lang="en-US" sz="4500" dirty="0" err="1"/>
              <a:t>ön</a:t>
            </a:r>
            <a:r>
              <a:rPr lang="en-US" sz="4500" dirty="0"/>
              <a:t> </a:t>
            </a:r>
            <a:r>
              <a:rPr lang="en-US" sz="4500" dirty="0" err="1"/>
              <a:t>başvuru</a:t>
            </a:r>
            <a:r>
              <a:rPr lang="en-US" sz="4500" dirty="0"/>
              <a:t> </a:t>
            </a:r>
            <a:r>
              <a:rPr lang="en-US" sz="4500" dirty="0" err="1"/>
              <a:t>tarihi</a:t>
            </a:r>
            <a:r>
              <a:rPr lang="en-US" sz="4500" dirty="0"/>
              <a:t> </a:t>
            </a:r>
            <a:r>
              <a:rPr lang="en-US" sz="4500" dirty="0" err="1"/>
              <a:t>itibariyle</a:t>
            </a:r>
            <a:r>
              <a:rPr lang="en-US" sz="4500" dirty="0"/>
              <a:t> </a:t>
            </a:r>
            <a:r>
              <a:rPr lang="en-US" sz="4500" b="1" dirty="0" err="1"/>
              <a:t>üniversitelerin</a:t>
            </a:r>
            <a:r>
              <a:rPr lang="en-US" sz="4500" b="1" dirty="0"/>
              <a:t> </a:t>
            </a:r>
            <a:r>
              <a:rPr lang="en-US" sz="4500" dirty="0" err="1"/>
              <a:t>herhangi</a:t>
            </a:r>
            <a:r>
              <a:rPr lang="en-US" sz="4500" b="1" dirty="0"/>
              <a:t> </a:t>
            </a:r>
            <a:r>
              <a:rPr lang="en-US" sz="4500" dirty="0" err="1"/>
              <a:t>bir</a:t>
            </a:r>
            <a:r>
              <a:rPr lang="en-US" sz="4500" dirty="0"/>
              <a:t> </a:t>
            </a:r>
            <a:r>
              <a:rPr lang="en-US" sz="4500" dirty="0" err="1"/>
              <a:t>ön</a:t>
            </a:r>
            <a:r>
              <a:rPr lang="en-US" sz="4500" dirty="0"/>
              <a:t> </a:t>
            </a:r>
            <a:r>
              <a:rPr lang="en-US" sz="4500" dirty="0" err="1"/>
              <a:t>lisans</a:t>
            </a:r>
            <a:r>
              <a:rPr lang="en-US" sz="4500" dirty="0"/>
              <a:t>, </a:t>
            </a:r>
            <a:r>
              <a:rPr lang="en-US" sz="4500" b="1" dirty="0" err="1"/>
              <a:t>lisans</a:t>
            </a:r>
            <a:r>
              <a:rPr lang="en-US" sz="4500" dirty="0"/>
              <a:t>, </a:t>
            </a:r>
            <a:r>
              <a:rPr lang="en-US" sz="4500" b="1" dirty="0" err="1"/>
              <a:t>yüksek</a:t>
            </a:r>
            <a:r>
              <a:rPr lang="en-US" sz="4500" b="1" dirty="0"/>
              <a:t> </a:t>
            </a:r>
            <a:r>
              <a:rPr lang="en-US" sz="4500" b="1" dirty="0" err="1"/>
              <a:t>lisans</a:t>
            </a:r>
            <a:r>
              <a:rPr lang="en-US" sz="4500" b="1" dirty="0"/>
              <a:t> </a:t>
            </a:r>
            <a:r>
              <a:rPr lang="en-US" sz="4500" dirty="0" err="1"/>
              <a:t>veya</a:t>
            </a:r>
            <a:r>
              <a:rPr lang="en-US" sz="4500" dirty="0"/>
              <a:t> </a:t>
            </a:r>
            <a:r>
              <a:rPr lang="en-US" sz="4500" dirty="0" err="1"/>
              <a:t>doktora</a:t>
            </a:r>
            <a:r>
              <a:rPr lang="en-US" sz="4500" dirty="0"/>
              <a:t> </a:t>
            </a:r>
            <a:r>
              <a:rPr lang="en-US" sz="4500" dirty="0" err="1"/>
              <a:t>programına</a:t>
            </a:r>
            <a:r>
              <a:rPr lang="en-US" sz="4500" dirty="0"/>
              <a:t> </a:t>
            </a:r>
            <a:r>
              <a:rPr lang="en-US" sz="4500" dirty="0" err="1"/>
              <a:t>kayıtlı</a:t>
            </a:r>
            <a:r>
              <a:rPr lang="en-US" sz="4500" dirty="0"/>
              <a:t> </a:t>
            </a:r>
            <a:r>
              <a:rPr lang="en-US" sz="4500" dirty="0" err="1"/>
              <a:t>öğrenci</a:t>
            </a:r>
            <a:r>
              <a:rPr lang="en-US" sz="4500" dirty="0"/>
              <a:t> </a:t>
            </a:r>
            <a:r>
              <a:rPr lang="en-US" sz="4500" dirty="0" err="1"/>
              <a:t>ya</a:t>
            </a:r>
            <a:r>
              <a:rPr lang="en-US" sz="4500" dirty="0"/>
              <a:t> da </a:t>
            </a:r>
            <a:r>
              <a:rPr lang="en-US" sz="4500" dirty="0" err="1"/>
              <a:t>bu</a:t>
            </a:r>
            <a:r>
              <a:rPr lang="en-US" sz="4500" dirty="0"/>
              <a:t> </a:t>
            </a:r>
            <a:r>
              <a:rPr lang="en-US" sz="4500" dirty="0" err="1"/>
              <a:t>programlardan</a:t>
            </a:r>
            <a:r>
              <a:rPr lang="en-US" sz="4500" dirty="0"/>
              <a:t> </a:t>
            </a:r>
            <a:r>
              <a:rPr lang="en-US" sz="4500" b="1" dirty="0" err="1"/>
              <a:t>mezun</a:t>
            </a:r>
            <a:r>
              <a:rPr lang="en-US" sz="4500" dirty="0"/>
              <a:t> </a:t>
            </a:r>
            <a:r>
              <a:rPr lang="en-US" sz="4500" dirty="0" err="1"/>
              <a:t>kişiler</a:t>
            </a:r>
            <a:r>
              <a:rPr lang="en-US" sz="4500" dirty="0"/>
              <a:t> </a:t>
            </a:r>
            <a:r>
              <a:rPr lang="en-US" sz="4500" dirty="0" err="1"/>
              <a:t>başvuru</a:t>
            </a:r>
            <a:r>
              <a:rPr lang="en-US" sz="4500" dirty="0"/>
              <a:t> </a:t>
            </a:r>
            <a:r>
              <a:rPr lang="en-US" sz="4500" dirty="0" err="1"/>
              <a:t>yapabilir</a:t>
            </a:r>
            <a:r>
              <a:rPr lang="en-US" sz="4500" dirty="0" smtClean="0"/>
              <a:t>.</a:t>
            </a:r>
          </a:p>
          <a:p>
            <a:endParaRPr lang="en-US" sz="4500" dirty="0"/>
          </a:p>
          <a:p>
            <a:pPr marL="0" indent="0">
              <a:buNone/>
            </a:pPr>
            <a:r>
              <a:rPr lang="en-US" sz="4500" b="1" dirty="0" err="1" smtClean="0"/>
              <a:t>Amaç</a:t>
            </a:r>
            <a:endParaRPr lang="en-US" sz="4500" b="1" dirty="0"/>
          </a:p>
          <a:p>
            <a:pPr marL="0" indent="0">
              <a:buNone/>
            </a:pPr>
            <a:r>
              <a:rPr lang="en-US" sz="4500" u="sng" dirty="0" err="1"/>
              <a:t>Uluslararası</a:t>
            </a:r>
            <a:r>
              <a:rPr lang="en-US" sz="4500" u="sng" dirty="0"/>
              <a:t> </a:t>
            </a:r>
            <a:r>
              <a:rPr lang="en-US" sz="4500" u="sng" dirty="0" err="1"/>
              <a:t>rekabet</a:t>
            </a:r>
            <a:r>
              <a:rPr lang="en-US" sz="4500" u="sng" dirty="0"/>
              <a:t> </a:t>
            </a:r>
            <a:r>
              <a:rPr lang="en-US" sz="4500" u="sng" dirty="0" err="1"/>
              <a:t>gücü</a:t>
            </a:r>
            <a:r>
              <a:rPr lang="en-US" sz="4500" u="sng" dirty="0"/>
              <a:t> </a:t>
            </a:r>
            <a:r>
              <a:rPr lang="en-US" sz="4500" u="sng" dirty="0" err="1"/>
              <a:t>olan</a:t>
            </a:r>
            <a:r>
              <a:rPr lang="en-US" sz="4500" u="sng" dirty="0"/>
              <a:t>, </a:t>
            </a:r>
            <a:r>
              <a:rPr lang="en-US" sz="4500" u="sng" dirty="0" err="1"/>
              <a:t>yenilikçi</a:t>
            </a:r>
            <a:r>
              <a:rPr lang="en-US" sz="4500" u="sng" dirty="0"/>
              <a:t>, </a:t>
            </a:r>
            <a:r>
              <a:rPr lang="en-US" sz="4500" u="sng" dirty="0" err="1"/>
              <a:t>teknoloji</a:t>
            </a:r>
            <a:r>
              <a:rPr lang="en-US" sz="4500" u="sng" dirty="0"/>
              <a:t> </a:t>
            </a:r>
            <a:r>
              <a:rPr lang="en-US" sz="4500" u="sng" dirty="0" err="1"/>
              <a:t>düzeyi</a:t>
            </a:r>
            <a:r>
              <a:rPr lang="en-US" sz="4500" u="sng" dirty="0"/>
              <a:t> </a:t>
            </a:r>
            <a:r>
              <a:rPr lang="en-US" sz="4500" u="sng" dirty="0" err="1"/>
              <a:t>yüksek</a:t>
            </a:r>
            <a:r>
              <a:rPr lang="en-US" sz="4500" u="sng" dirty="0"/>
              <a:t> </a:t>
            </a:r>
            <a:r>
              <a:rPr lang="en-US" sz="4500" u="sng" dirty="0" err="1"/>
              <a:t>ürün</a:t>
            </a:r>
            <a:r>
              <a:rPr lang="en-US" sz="4500" u="sng" dirty="0"/>
              <a:t> ve </a:t>
            </a:r>
            <a:r>
              <a:rPr lang="en-US" sz="4500" u="sng" dirty="0" err="1"/>
              <a:t>hizmetleri</a:t>
            </a:r>
            <a:r>
              <a:rPr lang="en-US" sz="4500" u="sng" dirty="0"/>
              <a:t> </a:t>
            </a:r>
            <a:r>
              <a:rPr lang="en-US" sz="4500" dirty="0" err="1"/>
              <a:t>geliştirebilen</a:t>
            </a:r>
            <a:r>
              <a:rPr lang="en-US" sz="4500" dirty="0"/>
              <a:t> </a:t>
            </a:r>
            <a:r>
              <a:rPr lang="en-US" sz="4500" u="sng" dirty="0" err="1"/>
              <a:t>başlangıç</a:t>
            </a:r>
            <a:r>
              <a:rPr lang="en-US" sz="4500" u="sng" dirty="0"/>
              <a:t> </a:t>
            </a:r>
            <a:r>
              <a:rPr lang="en-US" sz="4500" u="sng" dirty="0" err="1" smtClean="0"/>
              <a:t>firmalarının</a:t>
            </a:r>
            <a:r>
              <a:rPr lang="en-US" sz="4500" u="sng" dirty="0" smtClean="0"/>
              <a:t> (spin-off) </a:t>
            </a:r>
            <a:r>
              <a:rPr lang="en-US" sz="4500" dirty="0" err="1"/>
              <a:t>oluşturulması</a:t>
            </a:r>
            <a:r>
              <a:rPr lang="en-US" sz="4500" dirty="0"/>
              <a:t> </a:t>
            </a:r>
            <a:r>
              <a:rPr lang="en-US" sz="4500" dirty="0" err="1"/>
              <a:t>amaçlanmaktadır</a:t>
            </a:r>
            <a:r>
              <a:rPr lang="en-US" sz="4500" dirty="0" smtClean="0"/>
              <a:t>.</a:t>
            </a:r>
          </a:p>
          <a:p>
            <a:endParaRPr lang="en-US" sz="4500" dirty="0"/>
          </a:p>
          <a:p>
            <a:pPr marL="0" indent="0">
              <a:buNone/>
            </a:pPr>
            <a:r>
              <a:rPr lang="en-US" sz="4500" b="1" dirty="0" err="1"/>
              <a:t>Eğitim</a:t>
            </a:r>
            <a:endParaRPr lang="en-US" sz="4500" b="1" dirty="0"/>
          </a:p>
          <a:p>
            <a:pPr marL="0" indent="0">
              <a:buNone/>
            </a:pPr>
            <a:r>
              <a:rPr lang="en-US" sz="4500" dirty="0" err="1"/>
              <a:t>G</a:t>
            </a:r>
            <a:r>
              <a:rPr lang="en-US" sz="4500" dirty="0" err="1" smtClean="0"/>
              <a:t>irişimcilere</a:t>
            </a:r>
            <a:r>
              <a:rPr lang="en-US" sz="4500" dirty="0" smtClean="0"/>
              <a:t> </a:t>
            </a:r>
            <a:r>
              <a:rPr lang="en-US" sz="4500" dirty="0" err="1"/>
              <a:t>girişimcilik</a:t>
            </a:r>
            <a:r>
              <a:rPr lang="en-US" sz="4500" dirty="0"/>
              <a:t> </a:t>
            </a:r>
            <a:r>
              <a:rPr lang="en-US" sz="4500" dirty="0" err="1"/>
              <a:t>eğitimi</a:t>
            </a:r>
            <a:r>
              <a:rPr lang="en-US" sz="4500" dirty="0"/>
              <a:t> </a:t>
            </a:r>
            <a:r>
              <a:rPr lang="en-US" sz="4500" dirty="0" err="1"/>
              <a:t>verilmekte</a:t>
            </a:r>
            <a:r>
              <a:rPr lang="en-US" sz="4500" dirty="0"/>
              <a:t>, </a:t>
            </a:r>
            <a:r>
              <a:rPr lang="en-US" sz="4500" dirty="0" err="1"/>
              <a:t>ayrıca</a:t>
            </a:r>
            <a:r>
              <a:rPr lang="en-US" sz="4500" dirty="0"/>
              <a:t> </a:t>
            </a:r>
            <a:r>
              <a:rPr lang="en-US" sz="4500" dirty="0" err="1"/>
              <a:t>sanayi</a:t>
            </a:r>
            <a:r>
              <a:rPr lang="en-US" sz="4500" dirty="0"/>
              <a:t> </a:t>
            </a:r>
            <a:r>
              <a:rPr lang="en-US" sz="4500" dirty="0" err="1"/>
              <a:t>deneyimi</a:t>
            </a:r>
            <a:r>
              <a:rPr lang="en-US" sz="4500" dirty="0"/>
              <a:t> </a:t>
            </a:r>
            <a:r>
              <a:rPr lang="en-US" sz="4500" dirty="0" err="1"/>
              <a:t>olan</a:t>
            </a:r>
            <a:r>
              <a:rPr lang="en-US" sz="4500" dirty="0"/>
              <a:t> </a:t>
            </a:r>
            <a:r>
              <a:rPr lang="en-US" sz="4500" dirty="0" err="1"/>
              <a:t>rehberler</a:t>
            </a:r>
            <a:r>
              <a:rPr lang="en-US" sz="4500" dirty="0"/>
              <a:t> </a:t>
            </a:r>
            <a:r>
              <a:rPr lang="en-US" sz="4500" dirty="0" err="1"/>
              <a:t>ile</a:t>
            </a:r>
            <a:r>
              <a:rPr lang="en-US" sz="4500" dirty="0"/>
              <a:t> </a:t>
            </a:r>
            <a:r>
              <a:rPr lang="en-US" sz="4500" dirty="0" err="1"/>
              <a:t>girişimciye</a:t>
            </a:r>
            <a:r>
              <a:rPr lang="en-US" sz="4500" dirty="0"/>
              <a:t> </a:t>
            </a:r>
            <a:r>
              <a:rPr lang="en-US" sz="4500" dirty="0" err="1"/>
              <a:t>teknik</a:t>
            </a:r>
            <a:r>
              <a:rPr lang="en-US" sz="4500" dirty="0"/>
              <a:t>, </a:t>
            </a:r>
            <a:r>
              <a:rPr lang="en-US" sz="4500" dirty="0" err="1"/>
              <a:t>ticari</a:t>
            </a:r>
            <a:r>
              <a:rPr lang="en-US" sz="4500" dirty="0"/>
              <a:t> ve </a:t>
            </a:r>
            <a:r>
              <a:rPr lang="en-US" sz="4500" dirty="0" err="1"/>
              <a:t>idari</a:t>
            </a:r>
            <a:r>
              <a:rPr lang="en-US" sz="4500" dirty="0"/>
              <a:t> </a:t>
            </a:r>
            <a:r>
              <a:rPr lang="en-US" sz="4500" dirty="0" err="1"/>
              <a:t>konularda</a:t>
            </a:r>
            <a:r>
              <a:rPr lang="en-US" sz="4500" dirty="0"/>
              <a:t> </a:t>
            </a:r>
            <a:r>
              <a:rPr lang="en-US" sz="4500" dirty="0" err="1"/>
              <a:t>destek</a:t>
            </a:r>
            <a:r>
              <a:rPr lang="en-US" sz="4500" dirty="0"/>
              <a:t> </a:t>
            </a:r>
            <a:r>
              <a:rPr lang="en-US" sz="4500" dirty="0" err="1"/>
              <a:t>sağlanmaktadır</a:t>
            </a:r>
            <a:r>
              <a:rPr lang="en-US" sz="45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76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0"/>
            <a:ext cx="11600873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1512–TÜBİTAK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Girişimcilik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Destek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Programı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/>
              <a:t>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</a:t>
            </a:r>
            <a:r>
              <a:rPr lang="en-US" b="1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325564"/>
            <a:ext cx="11693236" cy="53153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Aşamalar</a:t>
            </a:r>
            <a:r>
              <a:rPr lang="en-US" b="1" dirty="0" smtClean="0"/>
              <a:t> (</a:t>
            </a:r>
            <a:r>
              <a:rPr lang="en-US" b="1" dirty="0" err="1" smtClean="0"/>
              <a:t>toplam</a:t>
            </a:r>
            <a:r>
              <a:rPr lang="en-US" b="1" dirty="0" smtClean="0"/>
              <a:t> 24 ay)</a:t>
            </a:r>
            <a:endParaRPr lang="en-US" dirty="0"/>
          </a:p>
          <a:p>
            <a:pPr marL="0" lvl="0" indent="0">
              <a:buNone/>
            </a:pPr>
            <a:r>
              <a:rPr lang="en-US" sz="3100" b="1" dirty="0" err="1">
                <a:solidFill>
                  <a:srgbClr val="0070C0"/>
                </a:solidFill>
              </a:rPr>
              <a:t>Aşama</a:t>
            </a:r>
            <a:r>
              <a:rPr lang="en-US" sz="3100" b="1" dirty="0">
                <a:solidFill>
                  <a:srgbClr val="0070C0"/>
                </a:solidFill>
              </a:rPr>
              <a:t> 1; </a:t>
            </a:r>
            <a:r>
              <a:rPr lang="en-US" sz="3100" dirty="0" err="1"/>
              <a:t>girişimcilerin</a:t>
            </a:r>
            <a:r>
              <a:rPr lang="en-US" sz="3100" dirty="0"/>
              <a:t> </a:t>
            </a:r>
            <a:r>
              <a:rPr lang="en-US" sz="3100" dirty="0" err="1"/>
              <a:t>iş</a:t>
            </a:r>
            <a:r>
              <a:rPr lang="en-US" sz="3100" dirty="0"/>
              <a:t> </a:t>
            </a:r>
            <a:r>
              <a:rPr lang="en-US" sz="3100" dirty="0" err="1"/>
              <a:t>fikirlerini</a:t>
            </a:r>
            <a:r>
              <a:rPr lang="en-US" sz="3100" dirty="0"/>
              <a:t> </a:t>
            </a:r>
            <a:r>
              <a:rPr lang="en-US" sz="3100" b="1" dirty="0" err="1"/>
              <a:t>uygulayıcı</a:t>
            </a:r>
            <a:r>
              <a:rPr lang="en-US" sz="3100" b="1" dirty="0"/>
              <a:t> </a:t>
            </a:r>
            <a:r>
              <a:rPr lang="en-US" sz="3100" b="1" dirty="0" err="1"/>
              <a:t>kuruluşlara</a:t>
            </a:r>
            <a:r>
              <a:rPr lang="en-US" sz="3100" b="1" dirty="0"/>
              <a:t> </a:t>
            </a:r>
            <a:r>
              <a:rPr lang="en-US" sz="3100" dirty="0" err="1" smtClean="0"/>
              <a:t>sunduğu</a:t>
            </a:r>
            <a:r>
              <a:rPr lang="en-US" sz="3100" dirty="0" smtClean="0"/>
              <a:t>, </a:t>
            </a:r>
            <a:r>
              <a:rPr lang="en-US" sz="3100" dirty="0" err="1"/>
              <a:t>uygulayıcı</a:t>
            </a:r>
            <a:r>
              <a:rPr lang="en-US" sz="3100" dirty="0"/>
              <a:t> </a:t>
            </a:r>
            <a:r>
              <a:rPr lang="en-US" sz="3100" dirty="0" err="1"/>
              <a:t>kuruluşun</a:t>
            </a:r>
            <a:r>
              <a:rPr lang="en-US" sz="3100" dirty="0"/>
              <a:t> </a:t>
            </a:r>
            <a:r>
              <a:rPr lang="en-US" sz="3100" dirty="0" err="1"/>
              <a:t>bu</a:t>
            </a:r>
            <a:r>
              <a:rPr lang="en-US" sz="3100" dirty="0"/>
              <a:t> </a:t>
            </a:r>
            <a:r>
              <a:rPr lang="en-US" sz="3100" dirty="0" err="1"/>
              <a:t>iş</a:t>
            </a:r>
            <a:r>
              <a:rPr lang="en-US" sz="3100" dirty="0"/>
              <a:t> </a:t>
            </a:r>
            <a:r>
              <a:rPr lang="en-US" sz="3100" dirty="0" err="1"/>
              <a:t>fikirlerini</a:t>
            </a:r>
            <a:r>
              <a:rPr lang="en-US" sz="3100" dirty="0"/>
              <a:t> </a:t>
            </a:r>
            <a:r>
              <a:rPr lang="en-US" sz="3100" dirty="0" err="1"/>
              <a:t>değerlendirdiği</a:t>
            </a:r>
            <a:r>
              <a:rPr lang="en-US" sz="3100" dirty="0"/>
              <a:t>, </a:t>
            </a:r>
            <a:r>
              <a:rPr lang="en-US" sz="3100" dirty="0" err="1" smtClean="0"/>
              <a:t>başarı</a:t>
            </a:r>
            <a:r>
              <a:rPr lang="en-US" sz="3100" dirty="0" smtClean="0"/>
              <a:t>  </a:t>
            </a:r>
            <a:r>
              <a:rPr lang="en-US" sz="3100" dirty="0" err="1"/>
              <a:t>olasılığı</a:t>
            </a:r>
            <a:r>
              <a:rPr lang="en-US" sz="3100" dirty="0"/>
              <a:t> </a:t>
            </a:r>
            <a:r>
              <a:rPr lang="en-US" sz="3100" dirty="0" err="1"/>
              <a:t>yüksek</a:t>
            </a:r>
            <a:r>
              <a:rPr lang="en-US" sz="3100" dirty="0"/>
              <a:t> </a:t>
            </a:r>
            <a:r>
              <a:rPr lang="en-US" sz="3100" dirty="0" err="1"/>
              <a:t>olan</a:t>
            </a:r>
            <a:r>
              <a:rPr lang="en-US" sz="3100" dirty="0"/>
              <a:t> </a:t>
            </a:r>
            <a:r>
              <a:rPr lang="en-US" sz="3100" dirty="0" err="1"/>
              <a:t>iş</a:t>
            </a:r>
            <a:r>
              <a:rPr lang="en-US" sz="3100" dirty="0"/>
              <a:t> </a:t>
            </a:r>
            <a:r>
              <a:rPr lang="en-US" sz="3100" dirty="0" err="1"/>
              <a:t>fikirleri</a:t>
            </a:r>
            <a:r>
              <a:rPr lang="en-US" sz="3100" dirty="0"/>
              <a:t> </a:t>
            </a:r>
            <a:r>
              <a:rPr lang="en-US" sz="3100" dirty="0" err="1"/>
              <a:t>için</a:t>
            </a:r>
            <a:r>
              <a:rPr lang="en-US" sz="3100" dirty="0"/>
              <a:t> </a:t>
            </a:r>
            <a:r>
              <a:rPr lang="en-US" sz="3100" dirty="0" err="1"/>
              <a:t>girişimcilere</a:t>
            </a:r>
            <a:r>
              <a:rPr lang="en-US" sz="3100" dirty="0"/>
              <a:t> </a:t>
            </a:r>
            <a:r>
              <a:rPr lang="en-US" sz="3100" b="1" dirty="0" err="1"/>
              <a:t>hızlandırıcı</a:t>
            </a:r>
            <a:r>
              <a:rPr lang="en-US" sz="3100" b="1" dirty="0"/>
              <a:t> </a:t>
            </a:r>
            <a:r>
              <a:rPr lang="en-US" sz="3100" b="1" dirty="0" err="1"/>
              <a:t>hizmeti</a:t>
            </a:r>
            <a:r>
              <a:rPr lang="en-US" sz="3100" dirty="0"/>
              <a:t> </a:t>
            </a:r>
            <a:r>
              <a:rPr lang="en-US" sz="3100" dirty="0" err="1"/>
              <a:t>sundukları</a:t>
            </a:r>
            <a:r>
              <a:rPr lang="en-US" sz="3100" dirty="0"/>
              <a:t> </a:t>
            </a:r>
            <a:r>
              <a:rPr lang="en-US" sz="3100" dirty="0" err="1"/>
              <a:t>aşamadır</a:t>
            </a:r>
            <a:r>
              <a:rPr lang="en-US" sz="3100" dirty="0"/>
              <a:t>. Bu </a:t>
            </a:r>
            <a:r>
              <a:rPr lang="en-US" sz="3100" dirty="0" err="1"/>
              <a:t>aşamada</a:t>
            </a:r>
            <a:r>
              <a:rPr lang="en-US" sz="3100" dirty="0"/>
              <a:t> </a:t>
            </a:r>
            <a:r>
              <a:rPr lang="en-US" sz="3100" dirty="0" err="1"/>
              <a:t>girişimcilere</a:t>
            </a:r>
            <a:r>
              <a:rPr lang="en-US" sz="3100" dirty="0"/>
              <a:t>  </a:t>
            </a:r>
            <a:r>
              <a:rPr lang="en-US" sz="3100" dirty="0" err="1"/>
              <a:t>mentorluk</a:t>
            </a:r>
            <a:r>
              <a:rPr lang="en-US" sz="3100" dirty="0"/>
              <a:t>, </a:t>
            </a:r>
            <a:r>
              <a:rPr lang="en-US" sz="3100" dirty="0" err="1"/>
              <a:t>iş</a:t>
            </a:r>
            <a:r>
              <a:rPr lang="en-US" sz="3100" dirty="0"/>
              <a:t> </a:t>
            </a:r>
            <a:r>
              <a:rPr lang="en-US" sz="3100" dirty="0" err="1"/>
              <a:t>birliği</a:t>
            </a:r>
            <a:r>
              <a:rPr lang="en-US" sz="3100" dirty="0"/>
              <a:t> </a:t>
            </a:r>
            <a:r>
              <a:rPr lang="en-US" sz="3100" dirty="0" err="1"/>
              <a:t>ağları</a:t>
            </a:r>
            <a:r>
              <a:rPr lang="en-US" sz="3100" dirty="0"/>
              <a:t> </a:t>
            </a:r>
            <a:r>
              <a:rPr lang="en-US" sz="3100" dirty="0" err="1"/>
              <a:t>oluşturma</a:t>
            </a:r>
            <a:r>
              <a:rPr lang="en-US" sz="3100" dirty="0"/>
              <a:t>, </a:t>
            </a:r>
            <a:r>
              <a:rPr lang="en-US" sz="3100" dirty="0" err="1"/>
              <a:t>eğitim</a:t>
            </a:r>
            <a:r>
              <a:rPr lang="en-US" sz="3100" dirty="0"/>
              <a:t> vb. </a:t>
            </a:r>
            <a:r>
              <a:rPr lang="en-US" sz="3100" dirty="0" err="1"/>
              <a:t>destekleri</a:t>
            </a:r>
            <a:r>
              <a:rPr lang="en-US" sz="3100" dirty="0"/>
              <a:t> </a:t>
            </a:r>
            <a:r>
              <a:rPr lang="en-US" sz="3100" b="1" dirty="0" err="1" smtClean="0"/>
              <a:t>uygulayıcı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kuruluş</a:t>
            </a:r>
            <a:r>
              <a:rPr lang="en-US" sz="3100" b="1" dirty="0" smtClean="0"/>
              <a:t> </a:t>
            </a:r>
            <a:r>
              <a:rPr lang="en-US" sz="3100" dirty="0" err="1" smtClean="0"/>
              <a:t>sağlar</a:t>
            </a:r>
            <a:r>
              <a:rPr lang="en-US" sz="3100" dirty="0" smtClean="0"/>
              <a:t>. </a:t>
            </a:r>
            <a:r>
              <a:rPr lang="en-US" sz="3100" b="1" dirty="0" smtClean="0"/>
              <a:t> </a:t>
            </a:r>
            <a:r>
              <a:rPr lang="en-US" sz="3100" dirty="0" err="1" smtClean="0"/>
              <a:t>Sanayi</a:t>
            </a:r>
            <a:r>
              <a:rPr lang="en-US" sz="3100" dirty="0" smtClean="0"/>
              <a:t> ve </a:t>
            </a:r>
            <a:r>
              <a:rPr lang="en-US" sz="3100" dirty="0" err="1" smtClean="0"/>
              <a:t>Teknoloji</a:t>
            </a:r>
            <a:r>
              <a:rPr lang="en-US" sz="3100" dirty="0" smtClean="0"/>
              <a:t> </a:t>
            </a:r>
            <a:r>
              <a:rPr lang="en-US" sz="3100" dirty="0" err="1" smtClean="0"/>
              <a:t>Bakanlığı’nca</a:t>
            </a:r>
            <a:r>
              <a:rPr lang="en-US" sz="3100" b="1" dirty="0" smtClean="0"/>
              <a:t> </a:t>
            </a:r>
            <a:r>
              <a:rPr lang="en-US" sz="3100" dirty="0" err="1"/>
              <a:t>b</a:t>
            </a:r>
            <a:r>
              <a:rPr lang="en-US" sz="3100" dirty="0" err="1" smtClean="0"/>
              <a:t>elirlenen</a:t>
            </a:r>
            <a:r>
              <a:rPr lang="en-US" sz="3100" dirty="0" smtClean="0"/>
              <a:t> 2025 </a:t>
            </a:r>
            <a:r>
              <a:rPr lang="en-US" sz="3100" dirty="0" err="1" smtClean="0"/>
              <a:t>yılındaki</a:t>
            </a:r>
            <a:r>
              <a:rPr lang="en-US" sz="3100" dirty="0" smtClean="0"/>
              <a:t> 149 </a:t>
            </a:r>
            <a:r>
              <a:rPr lang="en-US" sz="3100" dirty="0" err="1" smtClean="0"/>
              <a:t>kuruluş</a:t>
            </a:r>
            <a:r>
              <a:rPr lang="en-US" sz="3100" dirty="0" smtClean="0"/>
              <a:t>; </a:t>
            </a:r>
          </a:p>
          <a:p>
            <a:pPr marL="0" lvl="0" indent="0">
              <a:buNone/>
            </a:pPr>
            <a:endParaRPr lang="en-US" sz="3100" dirty="0"/>
          </a:p>
          <a:p>
            <a:r>
              <a:rPr lang="en-US" sz="3100" dirty="0" smtClean="0"/>
              <a:t>37 </a:t>
            </a:r>
            <a:r>
              <a:rPr lang="en-US" sz="3100" dirty="0" err="1"/>
              <a:t>üniversite</a:t>
            </a:r>
            <a:r>
              <a:rPr lang="en-US" sz="3100" dirty="0"/>
              <a:t>, </a:t>
            </a:r>
          </a:p>
          <a:p>
            <a:r>
              <a:rPr lang="en-US" sz="3100" dirty="0" smtClean="0"/>
              <a:t>10 </a:t>
            </a:r>
            <a:r>
              <a:rPr lang="en-US" sz="3100" dirty="0" err="1" smtClean="0"/>
              <a:t>üniversite</a:t>
            </a:r>
            <a:r>
              <a:rPr lang="en-US" sz="3100" dirty="0" smtClean="0"/>
              <a:t> </a:t>
            </a:r>
            <a:r>
              <a:rPr lang="en-US" sz="3100" dirty="0" err="1"/>
              <a:t>Teknoloji</a:t>
            </a:r>
            <a:r>
              <a:rPr lang="en-US" sz="3100" dirty="0"/>
              <a:t> Transfer </a:t>
            </a:r>
            <a:r>
              <a:rPr lang="en-US" sz="3100" dirty="0" err="1"/>
              <a:t>Ofisi</a:t>
            </a:r>
            <a:r>
              <a:rPr lang="en-US" sz="3100" dirty="0"/>
              <a:t> (TTO) </a:t>
            </a:r>
            <a:r>
              <a:rPr lang="en-US" sz="3100" dirty="0" err="1"/>
              <a:t>birimi</a:t>
            </a:r>
            <a:r>
              <a:rPr lang="en-US" sz="3100" dirty="0"/>
              <a:t> ve TTO AŞ, </a:t>
            </a:r>
          </a:p>
          <a:p>
            <a:r>
              <a:rPr lang="en-US" sz="3100" dirty="0" smtClean="0"/>
              <a:t>43 </a:t>
            </a:r>
            <a:r>
              <a:rPr lang="en-US" sz="3100" dirty="0" err="1" smtClean="0"/>
              <a:t>Teknoloji</a:t>
            </a:r>
            <a:r>
              <a:rPr lang="en-US" sz="3100" dirty="0" smtClean="0"/>
              <a:t> </a:t>
            </a:r>
            <a:r>
              <a:rPr lang="en-US" sz="3100" dirty="0" err="1"/>
              <a:t>Geliştirme</a:t>
            </a:r>
            <a:r>
              <a:rPr lang="en-US" sz="3100" dirty="0"/>
              <a:t> </a:t>
            </a:r>
            <a:r>
              <a:rPr lang="en-US" sz="3100" dirty="0" err="1" smtClean="0"/>
              <a:t>Bölgesi</a:t>
            </a:r>
            <a:r>
              <a:rPr lang="en-US" sz="3100" dirty="0" smtClean="0"/>
              <a:t> (TEKNOPARK), </a:t>
            </a:r>
            <a:endParaRPr lang="en-US" sz="3100" dirty="0"/>
          </a:p>
          <a:p>
            <a:r>
              <a:rPr lang="en-US" sz="3100" dirty="0" smtClean="0"/>
              <a:t>2 </a:t>
            </a:r>
            <a:r>
              <a:rPr lang="en-US" sz="3100" dirty="0" err="1" smtClean="0"/>
              <a:t>kamu</a:t>
            </a:r>
            <a:r>
              <a:rPr lang="en-US" sz="3100" dirty="0" smtClean="0"/>
              <a:t> </a:t>
            </a:r>
            <a:r>
              <a:rPr lang="en-US" sz="3100" dirty="0" err="1"/>
              <a:t>araştırma</a:t>
            </a:r>
            <a:r>
              <a:rPr lang="en-US" sz="3100" dirty="0"/>
              <a:t> </a:t>
            </a:r>
            <a:r>
              <a:rPr lang="en-US" sz="3100" dirty="0" err="1"/>
              <a:t>merkezi</a:t>
            </a:r>
            <a:r>
              <a:rPr lang="en-US" sz="3100" dirty="0"/>
              <a:t> ve </a:t>
            </a:r>
            <a:r>
              <a:rPr lang="en-US" sz="3100" dirty="0" err="1"/>
              <a:t>enstitüsü</a:t>
            </a:r>
            <a:r>
              <a:rPr lang="en-US" sz="3100" dirty="0"/>
              <a:t>, </a:t>
            </a:r>
          </a:p>
          <a:p>
            <a:r>
              <a:rPr lang="en-US" sz="3100" dirty="0" smtClean="0"/>
              <a:t>3 TEKMER (</a:t>
            </a:r>
            <a:r>
              <a:rPr lang="en-US" sz="3100" dirty="0" err="1"/>
              <a:t>T</a:t>
            </a:r>
            <a:r>
              <a:rPr lang="en-US" sz="3100" dirty="0" err="1" smtClean="0"/>
              <a:t>eknoloji</a:t>
            </a:r>
            <a:r>
              <a:rPr lang="en-US" sz="3100" dirty="0" smtClean="0"/>
              <a:t> </a:t>
            </a:r>
            <a:r>
              <a:rPr lang="en-US" sz="3100" dirty="0" err="1"/>
              <a:t>M</a:t>
            </a:r>
            <a:r>
              <a:rPr lang="en-US" sz="3100" dirty="0" err="1" smtClean="0"/>
              <a:t>erkezi</a:t>
            </a:r>
            <a:r>
              <a:rPr lang="en-US" sz="3100" dirty="0" smtClean="0"/>
              <a:t>), </a:t>
            </a:r>
            <a:endParaRPr lang="en-US" sz="3100" dirty="0"/>
          </a:p>
          <a:p>
            <a:r>
              <a:rPr lang="en-US" sz="3100" dirty="0" smtClean="0"/>
              <a:t>6 </a:t>
            </a:r>
            <a:r>
              <a:rPr lang="en-US" sz="3100" dirty="0" err="1" smtClean="0"/>
              <a:t>banka</a:t>
            </a:r>
            <a:r>
              <a:rPr lang="en-US" sz="3100" dirty="0" smtClean="0"/>
              <a:t> </a:t>
            </a:r>
            <a:r>
              <a:rPr lang="en-US" sz="3100" dirty="0"/>
              <a:t>ve </a:t>
            </a:r>
            <a:r>
              <a:rPr lang="en-US" sz="3100" dirty="0" err="1"/>
              <a:t>iştiraki</a:t>
            </a:r>
            <a:r>
              <a:rPr lang="en-US" sz="3100" dirty="0"/>
              <a:t>, </a:t>
            </a:r>
          </a:p>
          <a:p>
            <a:r>
              <a:rPr lang="en-US" sz="3100" dirty="0" smtClean="0"/>
              <a:t>5 </a:t>
            </a:r>
            <a:r>
              <a:rPr lang="en-US" sz="3100" dirty="0" err="1" smtClean="0"/>
              <a:t>girişim</a:t>
            </a:r>
            <a:r>
              <a:rPr lang="en-US" sz="3100" dirty="0" smtClean="0"/>
              <a:t> </a:t>
            </a:r>
            <a:r>
              <a:rPr lang="en-US" sz="3100" dirty="0" err="1"/>
              <a:t>sermayesi</a:t>
            </a:r>
            <a:r>
              <a:rPr lang="en-US" sz="3100" dirty="0"/>
              <a:t> </a:t>
            </a:r>
            <a:r>
              <a:rPr lang="en-US" sz="3100" dirty="0" err="1"/>
              <a:t>fonu</a:t>
            </a:r>
            <a:r>
              <a:rPr lang="en-US" sz="3100" dirty="0"/>
              <a:t> </a:t>
            </a:r>
            <a:r>
              <a:rPr lang="en-US" sz="3100" dirty="0" err="1"/>
              <a:t>veya</a:t>
            </a:r>
            <a:r>
              <a:rPr lang="en-US" sz="3100" dirty="0"/>
              <a:t> </a:t>
            </a:r>
            <a:r>
              <a:rPr lang="en-US" sz="3100" dirty="0" err="1"/>
              <a:t>melek</a:t>
            </a:r>
            <a:r>
              <a:rPr lang="en-US" sz="3100" dirty="0"/>
              <a:t> </a:t>
            </a:r>
            <a:r>
              <a:rPr lang="en-US" sz="3100" dirty="0" err="1"/>
              <a:t>yatırımcı</a:t>
            </a:r>
            <a:r>
              <a:rPr lang="en-US" sz="3100" dirty="0"/>
              <a:t> </a:t>
            </a:r>
            <a:r>
              <a:rPr lang="en-US" sz="3100" dirty="0" err="1"/>
              <a:t>ağı</a:t>
            </a:r>
            <a:r>
              <a:rPr lang="en-US" sz="3100" dirty="0"/>
              <a:t>, </a:t>
            </a:r>
          </a:p>
          <a:p>
            <a:r>
              <a:rPr lang="en-US" sz="3100" dirty="0" smtClean="0"/>
              <a:t>39 </a:t>
            </a:r>
            <a:r>
              <a:rPr lang="en-US" sz="3100" dirty="0" err="1" smtClean="0"/>
              <a:t>sermaye</a:t>
            </a:r>
            <a:r>
              <a:rPr lang="en-US" sz="3100" dirty="0" smtClean="0"/>
              <a:t> </a:t>
            </a:r>
            <a:r>
              <a:rPr lang="en-US" sz="3100" dirty="0" err="1"/>
              <a:t>şirketi</a:t>
            </a:r>
            <a:r>
              <a:rPr lang="en-US" sz="3100" dirty="0"/>
              <a:t> </a:t>
            </a:r>
            <a:r>
              <a:rPr lang="en-US" sz="3100" dirty="0" smtClean="0"/>
              <a:t> </a:t>
            </a:r>
            <a:endParaRPr lang="en-US" sz="31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56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0"/>
            <a:ext cx="11600873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1512–TÜBİTAK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Girişimcilik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Destek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Programı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/>
              <a:t>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</a:t>
            </a:r>
            <a:r>
              <a:rPr lang="en-US" b="1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325564"/>
            <a:ext cx="11693236" cy="5315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Aşama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2; </a:t>
            </a:r>
            <a:r>
              <a:rPr lang="en-US" dirty="0" err="1" smtClean="0"/>
              <a:t>Desteklenecek</a:t>
            </a:r>
            <a:r>
              <a:rPr lang="en-US" dirty="0" smtClean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planları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 smtClean="0"/>
              <a:t>girişimciden</a:t>
            </a:r>
            <a:r>
              <a:rPr lang="en-US" dirty="0" smtClean="0"/>
              <a:t> </a:t>
            </a:r>
            <a:r>
              <a:rPr lang="en-US" u="sng" dirty="0" err="1" smtClean="0"/>
              <a:t>şirket</a:t>
            </a:r>
            <a:r>
              <a:rPr lang="en-US" u="sng" dirty="0" smtClean="0"/>
              <a:t> </a:t>
            </a:r>
            <a:r>
              <a:rPr lang="en-US" u="sng" dirty="0" err="1" smtClean="0"/>
              <a:t>kurması</a:t>
            </a:r>
            <a:r>
              <a:rPr lang="en-US" u="sng" dirty="0" smtClean="0"/>
              <a:t> </a:t>
            </a:r>
            <a:r>
              <a:rPr lang="en-US" dirty="0" err="1"/>
              <a:t>istenir</a:t>
            </a:r>
            <a:r>
              <a:rPr lang="en-US" dirty="0"/>
              <a:t>. TÜBİTAK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 smtClean="0"/>
              <a:t>şirket</a:t>
            </a:r>
            <a:r>
              <a:rPr lang="en-US" dirty="0" smtClean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sözleşme</a:t>
            </a:r>
            <a:r>
              <a:rPr lang="en-US" dirty="0"/>
              <a:t> </a:t>
            </a:r>
            <a:r>
              <a:rPr lang="en-US" dirty="0" err="1"/>
              <a:t>imzalanmasından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 smtClean="0"/>
              <a:t>şirkete</a:t>
            </a:r>
            <a:r>
              <a:rPr lang="en-US" dirty="0" smtClean="0"/>
              <a:t> </a:t>
            </a:r>
            <a:r>
              <a:rPr lang="en-US" b="1" dirty="0" err="1"/>
              <a:t>teminat</a:t>
            </a:r>
            <a:r>
              <a:rPr lang="en-US" b="1" dirty="0"/>
              <a:t> </a:t>
            </a:r>
            <a:r>
              <a:rPr lang="en-US" b="1" dirty="0" err="1"/>
              <a:t>alınmaksızın</a:t>
            </a:r>
            <a:r>
              <a:rPr lang="en-US" b="1" dirty="0"/>
              <a:t> </a:t>
            </a:r>
            <a:r>
              <a:rPr lang="en-US" b="1" u="sng" dirty="0" err="1"/>
              <a:t>hibe</a:t>
            </a:r>
            <a:r>
              <a:rPr lang="en-US" dirty="0"/>
              <a:t> </a:t>
            </a:r>
            <a:r>
              <a:rPr lang="en-US" b="1" dirty="0" err="1"/>
              <a:t>olarak</a:t>
            </a:r>
            <a:r>
              <a:rPr lang="en-US" b="1" dirty="0"/>
              <a:t> </a:t>
            </a:r>
            <a:r>
              <a:rPr lang="en-US" b="1" dirty="0" err="1"/>
              <a:t>girişimcilik</a:t>
            </a:r>
            <a:r>
              <a:rPr lang="en-US" b="1" dirty="0"/>
              <a:t> </a:t>
            </a:r>
            <a:r>
              <a:rPr lang="en-US" b="1" dirty="0" err="1"/>
              <a:t>proje</a:t>
            </a:r>
            <a:r>
              <a:rPr lang="en-US" b="1" dirty="0"/>
              <a:t> </a:t>
            </a:r>
            <a:r>
              <a:rPr lang="en-US" b="1" dirty="0" err="1"/>
              <a:t>desteği</a:t>
            </a:r>
            <a:r>
              <a:rPr lang="en-US" b="1" dirty="0"/>
              <a:t> </a:t>
            </a:r>
            <a:r>
              <a:rPr lang="en-US" dirty="0" err="1"/>
              <a:t>sağlanır</a:t>
            </a:r>
            <a:r>
              <a:rPr lang="en-US" dirty="0"/>
              <a:t>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Aşama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3;   </a:t>
            </a:r>
            <a:r>
              <a:rPr lang="en-US" dirty="0" err="1" smtClean="0"/>
              <a:t>şirketin</a:t>
            </a:r>
            <a:r>
              <a:rPr lang="en-US" dirty="0" smtClean="0"/>
              <a:t> </a:t>
            </a:r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önerisi</a:t>
            </a:r>
            <a:r>
              <a:rPr lang="en-US" dirty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“TÜBİTAK </a:t>
            </a:r>
            <a:r>
              <a:rPr lang="en-US" dirty="0"/>
              <a:t>KOBİ </a:t>
            </a:r>
            <a:r>
              <a:rPr lang="en-US" dirty="0" err="1"/>
              <a:t>Ar</a:t>
            </a:r>
            <a:r>
              <a:rPr lang="en-US" dirty="0"/>
              <a:t>-Ge </a:t>
            </a:r>
            <a:r>
              <a:rPr lang="en-US" dirty="0" err="1"/>
              <a:t>Başlangıç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 smtClean="0"/>
              <a:t>Programı’na</a:t>
            </a:r>
            <a:r>
              <a:rPr lang="en-US" dirty="0" smtClean="0"/>
              <a:t>” </a:t>
            </a:r>
            <a:r>
              <a:rPr lang="en-US" dirty="0" err="1"/>
              <a:t>başvurması</a:t>
            </a:r>
            <a:r>
              <a:rPr lang="en-US" dirty="0"/>
              <a:t> ve </a:t>
            </a:r>
            <a:r>
              <a:rPr lang="en-US" dirty="0" smtClean="0"/>
              <a:t> </a:t>
            </a:r>
            <a:r>
              <a:rPr lang="en-US" dirty="0" err="1" smtClean="0"/>
              <a:t>projenin</a:t>
            </a:r>
            <a:r>
              <a:rPr lang="en-US" dirty="0" smtClean="0"/>
              <a:t> </a:t>
            </a:r>
            <a:r>
              <a:rPr lang="en-US" dirty="0" err="1" smtClean="0"/>
              <a:t>değerlendirilmesi</a:t>
            </a:r>
            <a:r>
              <a:rPr lang="en-US" dirty="0" smtClean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başlar</a:t>
            </a:r>
            <a:r>
              <a:rPr lang="en-US" dirty="0"/>
              <a:t>. Bu </a:t>
            </a:r>
            <a:r>
              <a:rPr lang="en-US" dirty="0" err="1"/>
              <a:t>aşamada</a:t>
            </a:r>
            <a:r>
              <a:rPr lang="en-US" dirty="0"/>
              <a:t> </a:t>
            </a:r>
            <a:r>
              <a:rPr lang="en-US" dirty="0" err="1"/>
              <a:t>detay</a:t>
            </a:r>
            <a:r>
              <a:rPr lang="en-US" dirty="0"/>
              <a:t> </a:t>
            </a:r>
            <a:r>
              <a:rPr lang="en-US" dirty="0" err="1"/>
              <a:t>tasarım</a:t>
            </a:r>
            <a:r>
              <a:rPr lang="en-US" dirty="0"/>
              <a:t>, </a:t>
            </a:r>
            <a:r>
              <a:rPr lang="en-US" dirty="0" err="1"/>
              <a:t>ticari</a:t>
            </a:r>
            <a:r>
              <a:rPr lang="en-US" dirty="0"/>
              <a:t> </a:t>
            </a:r>
            <a:r>
              <a:rPr lang="en-US" dirty="0" err="1"/>
              <a:t>prototipin</a:t>
            </a:r>
            <a:r>
              <a:rPr lang="en-US" dirty="0"/>
              <a:t> </a:t>
            </a:r>
            <a:r>
              <a:rPr lang="en-US" dirty="0" err="1"/>
              <a:t>işlev</a:t>
            </a:r>
            <a:r>
              <a:rPr lang="en-US" dirty="0"/>
              <a:t> ve </a:t>
            </a:r>
            <a:r>
              <a:rPr lang="en-US" dirty="0" err="1"/>
              <a:t>performans</a:t>
            </a:r>
            <a:r>
              <a:rPr lang="en-US" dirty="0"/>
              <a:t> </a:t>
            </a:r>
            <a:r>
              <a:rPr lang="en-US" dirty="0" err="1"/>
              <a:t>bakımından</a:t>
            </a:r>
            <a:r>
              <a:rPr lang="en-US" dirty="0"/>
              <a:t> </a:t>
            </a:r>
            <a:r>
              <a:rPr lang="en-US" dirty="0" err="1"/>
              <a:t>iyileştirilmesi</a:t>
            </a:r>
            <a:r>
              <a:rPr lang="en-US" dirty="0"/>
              <a:t>, </a:t>
            </a:r>
            <a:r>
              <a:rPr lang="en-US" dirty="0" err="1"/>
              <a:t>denemeler</a:t>
            </a:r>
            <a:r>
              <a:rPr lang="en-US" dirty="0"/>
              <a:t> ve </a:t>
            </a:r>
            <a:r>
              <a:rPr lang="en-US" dirty="0" err="1"/>
              <a:t>saha</a:t>
            </a:r>
            <a:r>
              <a:rPr lang="en-US" dirty="0"/>
              <a:t> </a:t>
            </a:r>
            <a:r>
              <a:rPr lang="en-US" dirty="0" err="1"/>
              <a:t>testleri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faaliyetler</a:t>
            </a:r>
            <a:r>
              <a:rPr lang="en-US" dirty="0"/>
              <a:t> </a:t>
            </a:r>
            <a:r>
              <a:rPr lang="en-US" dirty="0" err="1"/>
              <a:t>gerçekleştirilir</a:t>
            </a:r>
            <a:r>
              <a:rPr lang="en-US" dirty="0"/>
              <a:t>.   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AD8-B448-4E52-B9AD-14CC3B5AFA4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3465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2043</TotalTime>
  <Words>1830</Words>
  <Application>Microsoft Office PowerPoint</Application>
  <PresentationFormat>Widescreen</PresentationFormat>
  <Paragraphs>225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Times New Roman</vt:lpstr>
      <vt:lpstr>Office Theme</vt:lpstr>
      <vt:lpstr>Girişimcilik Bilgilendirme  Sunumu </vt:lpstr>
      <vt:lpstr>Giriş</vt:lpstr>
      <vt:lpstr> KOBİ, KOSGEB </vt:lpstr>
      <vt:lpstr>KOSGEB Girişimci Destek Programı </vt:lpstr>
      <vt:lpstr>KOSGEB Girişimci Destek Programı (2025 yılı) </vt:lpstr>
      <vt:lpstr>KOSGEB Girişimci Destek Programı (2025 yılı) </vt:lpstr>
      <vt:lpstr>1512 – TÜBİTAK Girişimcilik Destek Programı (Bireysel Genç Girişimci Programı-BiGG) </vt:lpstr>
      <vt:lpstr>1512–TÜBİTAK Girişimcilik Destek Programı (BiGG) </vt:lpstr>
      <vt:lpstr>1512–TÜBİTAK Girişimcilik Destek Programı (BiGG) </vt:lpstr>
      <vt:lpstr>1512–TÜBİTAK Girişimcilik Destek Programı-BiGG) </vt:lpstr>
      <vt:lpstr> Teknoloji Transfer Ofisleri (TTO)</vt:lpstr>
      <vt:lpstr>Çankaya Üniversitesi TTO    (Hukuk Fakültesi 3. Kat, Tel: 0312 233 78 60, tto@cankaya.edu.tr, www.tto.cankaya.edu.tr) </vt:lpstr>
      <vt:lpstr>Modül 5: Şirketleşme ve Girişimcilik Hizmetleri</vt:lpstr>
      <vt:lpstr>Girişimcilik Destekleri </vt:lpstr>
      <vt:lpstr>Girişimcilik Destekleri </vt:lpstr>
      <vt:lpstr>Girişimcilik Destekleri</vt:lpstr>
      <vt:lpstr>Girişimcilik Destekleri</vt:lpstr>
      <vt:lpstr>(*) 2024 yılında BEEVENTURE Kuluçka Merkezi (Balgat Kampüsü A-Blok, 4 kat) boşaltılmıştır  (**) ÖNKULUÇKA Merkezi faaliyetine devam etmektedir.</vt:lpstr>
      <vt:lpstr>Girişimcilik Destekleri</vt:lpstr>
      <vt:lpstr>Girişimcilik Destekleri</vt:lpstr>
      <vt:lpstr>  Sorular?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TTO</dc:creator>
  <cp:lastModifiedBy>CAN COGUN</cp:lastModifiedBy>
  <cp:revision>199</cp:revision>
  <dcterms:created xsi:type="dcterms:W3CDTF">2015-05-15T06:13:05Z</dcterms:created>
  <dcterms:modified xsi:type="dcterms:W3CDTF">2025-04-21T08:49:31Z</dcterms:modified>
</cp:coreProperties>
</file>